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4006" y="1274007"/>
            <a:ext cx="2934335" cy="277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18181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7523" y="3761232"/>
            <a:ext cx="1630476" cy="81076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6286" y="633983"/>
            <a:ext cx="902095" cy="22341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4475" y="0"/>
            <a:ext cx="816761" cy="286512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453333" y="306324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28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34285" y="172212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4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24381" y="0"/>
            <a:ext cx="4904105" cy="4569460"/>
          </a:xfrm>
          <a:custGeom>
            <a:avLst/>
            <a:gdLst/>
            <a:ahLst/>
            <a:cxnLst/>
            <a:rect l="l" t="t" r="r" b="b"/>
            <a:pathLst>
              <a:path w="4904105" h="4569460">
                <a:moveTo>
                  <a:pt x="0" y="0"/>
                </a:moveTo>
                <a:lnTo>
                  <a:pt x="4904231" y="0"/>
                </a:lnTo>
                <a:lnTo>
                  <a:pt x="4904231" y="4568952"/>
                </a:lnTo>
                <a:lnTo>
                  <a:pt x="0" y="4568952"/>
                </a:lnTo>
                <a:lnTo>
                  <a:pt x="0" y="0"/>
                </a:lnTo>
                <a:close/>
              </a:path>
            </a:pathLst>
          </a:custGeom>
          <a:solidFill>
            <a:srgbClr val="DDF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2751" y="253054"/>
            <a:ext cx="4453351" cy="7611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8.jpg"/><Relationship Id="rId7" Type="http://schemas.openxmlformats.org/officeDocument/2006/relationships/hyperlink" Target="https://presentations.ai/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presentations.ai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jpg"/><Relationship Id="rId9" Type="http://schemas.openxmlformats.org/officeDocument/2006/relationships/hyperlink" Target="https://presentations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62" y="1159001"/>
            <a:ext cx="2583815" cy="18618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178435" indent="1270">
              <a:lnSpc>
                <a:spcPct val="82200"/>
              </a:lnSpc>
              <a:spcBef>
                <a:spcPts val="685"/>
              </a:spcBef>
            </a:pPr>
            <a:r>
              <a:rPr sz="2750" dirty="0">
                <a:solidFill>
                  <a:srgbClr val="181818"/>
                </a:solidFill>
              </a:rPr>
              <a:t>NEAT</a:t>
            </a:r>
            <a:r>
              <a:rPr sz="2750" spc="-135" dirty="0">
                <a:solidFill>
                  <a:srgbClr val="181818"/>
                </a:solidFill>
              </a:rPr>
              <a:t> </a:t>
            </a:r>
            <a:r>
              <a:rPr sz="2750" spc="130" dirty="0">
                <a:solidFill>
                  <a:srgbClr val="1C1C1C"/>
                </a:solidFill>
              </a:rPr>
              <a:t>INFLAPPY </a:t>
            </a:r>
            <a:r>
              <a:rPr sz="2900" spc="-10" dirty="0">
                <a:solidFill>
                  <a:srgbClr val="1C1C1C"/>
                </a:solidFill>
              </a:rPr>
              <a:t>BIRD: </a:t>
            </a:r>
            <a:r>
              <a:rPr sz="2800" spc="-20" dirty="0">
                <a:solidFill>
                  <a:srgbClr val="1C1C1C"/>
                </a:solidFill>
              </a:rPr>
              <a:t>INTEGRATING</a:t>
            </a:r>
            <a:r>
              <a:rPr sz="2800" spc="-70" dirty="0">
                <a:solidFill>
                  <a:srgbClr val="1C1C1C"/>
                </a:solidFill>
              </a:rPr>
              <a:t> </a:t>
            </a:r>
            <a:r>
              <a:rPr sz="2800" spc="85" dirty="0">
                <a:solidFill>
                  <a:srgbClr val="1A1A1A"/>
                </a:solidFill>
              </a:rPr>
              <a:t>AI </a:t>
            </a:r>
            <a:r>
              <a:rPr sz="2650" spc="114" dirty="0">
                <a:solidFill>
                  <a:srgbClr val="1C1C1C"/>
                </a:solidFill>
              </a:rPr>
              <a:t>IN</a:t>
            </a:r>
            <a:r>
              <a:rPr sz="2650" spc="-280" dirty="0">
                <a:solidFill>
                  <a:srgbClr val="1C1C1C"/>
                </a:solidFill>
              </a:rPr>
              <a:t> </a:t>
            </a:r>
            <a:r>
              <a:rPr sz="2650" spc="-10" dirty="0">
                <a:solidFill>
                  <a:srgbClr val="1C1C1C"/>
                </a:solidFill>
              </a:rPr>
              <a:t>GAMING</a:t>
            </a:r>
            <a:endParaRPr sz="2650"/>
          </a:p>
          <a:p>
            <a:pPr marL="24765" marR="5080" indent="-1270">
              <a:lnSpc>
                <a:spcPct val="122100"/>
              </a:lnSpc>
              <a:spcBef>
                <a:spcPts val="140"/>
              </a:spcBef>
            </a:pPr>
            <a:r>
              <a:rPr sz="950" dirty="0">
                <a:solidFill>
                  <a:srgbClr val="6B6B6B"/>
                </a:solidFill>
              </a:rPr>
              <a:t>Exploring</a:t>
            </a:r>
            <a:r>
              <a:rPr sz="950" spc="110" dirty="0">
                <a:solidFill>
                  <a:srgbClr val="6B6B6B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the</a:t>
            </a:r>
            <a:r>
              <a:rPr sz="950" spc="6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use</a:t>
            </a:r>
            <a:r>
              <a:rPr sz="950" spc="4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707070"/>
                </a:solidFill>
              </a:rPr>
              <a:t>of</a:t>
            </a:r>
            <a:r>
              <a:rPr sz="950" spc="60" dirty="0">
                <a:solidFill>
                  <a:srgbClr val="707070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neural</a:t>
            </a:r>
            <a:r>
              <a:rPr sz="950" spc="8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networks</a:t>
            </a:r>
            <a:r>
              <a:rPr sz="950" spc="11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20" dirty="0">
                <a:solidFill>
                  <a:srgbClr val="6E6E6E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enhancing </a:t>
            </a:r>
            <a:r>
              <a:rPr sz="950" dirty="0">
                <a:solidFill>
                  <a:srgbClr val="6E6E6E"/>
                </a:solidFill>
              </a:rPr>
              <a:t>gameplay</a:t>
            </a:r>
            <a:r>
              <a:rPr sz="950" spc="114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through</a:t>
            </a:r>
            <a:r>
              <a:rPr sz="950" spc="80" dirty="0">
                <a:solidFill>
                  <a:srgbClr val="6D6D6D"/>
                </a:solidFill>
              </a:rPr>
              <a:t> </a:t>
            </a:r>
            <a:r>
              <a:rPr sz="950" spc="-25" dirty="0">
                <a:solidFill>
                  <a:srgbClr val="6E6E6E"/>
                </a:solidFill>
              </a:rPr>
              <a:t>AI.</a:t>
            </a:r>
            <a:endParaRPr sz="950"/>
          </a:p>
        </p:txBody>
      </p:sp>
      <p:sp>
        <p:nvSpPr>
          <p:cNvPr id="3" name="object 3"/>
          <p:cNvSpPr txBox="1"/>
          <p:nvPr/>
        </p:nvSpPr>
        <p:spPr>
          <a:xfrm>
            <a:off x="424643" y="3891279"/>
            <a:ext cx="4254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2B95E6"/>
                </a:solidFill>
                <a:latin typeface="Calibri"/>
                <a:cs typeface="Calibri"/>
              </a:rPr>
              <a:t>Ujjual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374B2-7C71-140A-715A-63E2E38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65B338-43FE-C9C8-B381-6F7F0357E470}"/>
              </a:ext>
            </a:extLst>
          </p:cNvPr>
          <p:cNvSpPr/>
          <p:nvPr/>
        </p:nvSpPr>
        <p:spPr>
          <a:xfrm>
            <a:off x="254000" y="35052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E82AE-B813-441A-5E86-4AF51653190C}"/>
              </a:ext>
            </a:extLst>
          </p:cNvPr>
          <p:cNvSpPr txBox="1"/>
          <p:nvPr/>
        </p:nvSpPr>
        <p:spPr>
          <a:xfrm>
            <a:off x="482600" y="3505200"/>
            <a:ext cx="318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Ujjual U Chunkath</a:t>
            </a:r>
          </a:p>
          <a:p>
            <a:r>
              <a:rPr lang="en-US" dirty="0" err="1">
                <a:solidFill>
                  <a:schemeClr val="tx1"/>
                </a:solidFill>
              </a:rPr>
              <a:t>Yashas</a:t>
            </a:r>
            <a:r>
              <a:rPr lang="en-US" dirty="0">
                <a:solidFill>
                  <a:schemeClr val="tx1"/>
                </a:solidFill>
              </a:rPr>
              <a:t> Singh Chauhan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3103"/>
            <a:ext cx="8124952" cy="33588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751" y="366521"/>
            <a:ext cx="4135754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/>
              <a:t>INTRODUCTION</a:t>
            </a:r>
            <a:r>
              <a:rPr sz="2150" spc="80" dirty="0"/>
              <a:t> </a:t>
            </a:r>
            <a:r>
              <a:rPr sz="2150" dirty="0">
                <a:solidFill>
                  <a:srgbClr val="2195F2"/>
                </a:solidFill>
              </a:rPr>
              <a:t>TO</a:t>
            </a:r>
            <a:r>
              <a:rPr sz="2150" spc="-185" dirty="0">
                <a:solidFill>
                  <a:srgbClr val="2195F2"/>
                </a:solidFill>
              </a:rPr>
              <a:t> </a:t>
            </a:r>
            <a:r>
              <a:rPr sz="2150" spc="-20" dirty="0">
                <a:solidFill>
                  <a:srgbClr val="2395F0"/>
                </a:solidFill>
              </a:rPr>
              <a:t>NEAT</a:t>
            </a:r>
            <a:r>
              <a:rPr sz="2150" dirty="0">
                <a:solidFill>
                  <a:srgbClr val="2395F0"/>
                </a:solidFill>
              </a:rPr>
              <a:t> </a:t>
            </a:r>
            <a:r>
              <a:rPr sz="2150" spc="-10" dirty="0"/>
              <a:t>INGAMING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379454" y="771905"/>
            <a:ext cx="29470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Exploring</a:t>
            </a:r>
            <a:r>
              <a:rPr sz="950" spc="3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sz="950" spc="20" dirty="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B6B6B"/>
                </a:solidFill>
                <a:latin typeface="Calibri"/>
                <a:cs typeface="Calibri"/>
              </a:rPr>
              <a:t>Evolution</a:t>
            </a:r>
            <a:r>
              <a:rPr sz="950" spc="25" dirty="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sz="950" spc="6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Neural</a:t>
            </a:r>
            <a:r>
              <a:rPr sz="950" spc="114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Networks</a:t>
            </a:r>
            <a:r>
              <a:rPr sz="950" spc="8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in</a:t>
            </a:r>
            <a:r>
              <a:rPr sz="95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D6D6D"/>
                </a:solidFill>
                <a:latin typeface="Calibri"/>
                <a:cs typeface="Calibri"/>
              </a:rPr>
              <a:t>Al</a:t>
            </a:r>
            <a:r>
              <a:rPr sz="950" spc="140" dirty="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6D6D6D"/>
                </a:solidFill>
                <a:latin typeface="Calibri"/>
                <a:cs typeface="Calibri"/>
              </a:rPr>
              <a:t>Gaming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385" y="1849190"/>
            <a:ext cx="2135505" cy="5791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544830" algn="just">
              <a:lnSpc>
                <a:spcPct val="127400"/>
              </a:lnSpc>
              <a:spcBef>
                <a:spcPts val="229"/>
              </a:spcBef>
            </a:pP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Evolution</a:t>
            </a:r>
            <a:r>
              <a:rPr sz="95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5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5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Shows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NEAT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progressively</a:t>
            </a:r>
            <a:r>
              <a:rPr sz="9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improves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networks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by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simulating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evolutionary</a:t>
            </a:r>
            <a:r>
              <a:rPr sz="900" spc="7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51515"/>
                </a:solidFill>
                <a:latin typeface="Calibri"/>
                <a:cs typeface="Calibri"/>
              </a:rPr>
              <a:t>processes.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082" y="3141373"/>
            <a:ext cx="2113915" cy="5797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Pygame</a:t>
            </a:r>
            <a:r>
              <a:rPr sz="95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Python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Integration</a:t>
            </a:r>
            <a:endParaRPr sz="950">
              <a:latin typeface="Calibri"/>
              <a:cs typeface="Calibri"/>
            </a:endParaRPr>
          </a:p>
          <a:p>
            <a:pPr marL="208915" marR="5080" indent="-196850" algn="r">
              <a:lnSpc>
                <a:spcPct val="113300"/>
              </a:lnSpc>
              <a:spcBef>
                <a:spcPts val="300"/>
              </a:spcBef>
            </a:pP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Illustrates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integration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NEAT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with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Pygame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Python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developing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adaptive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gaming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6102" y="1123315"/>
            <a:ext cx="2601595" cy="5918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50" dirty="0">
                <a:solidFill>
                  <a:srgbClr val="161616"/>
                </a:solidFill>
                <a:latin typeface="Calibri"/>
                <a:cs typeface="Calibri"/>
              </a:rPr>
              <a:t>NEATAlgorithm</a:t>
            </a:r>
            <a:r>
              <a:rPr sz="1050" spc="10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Overview</a:t>
            </a:r>
            <a:endParaRPr sz="1050">
              <a:latin typeface="Calibri"/>
              <a:cs typeface="Calibri"/>
            </a:endParaRPr>
          </a:p>
          <a:p>
            <a:pPr marL="15240" marR="5080" indent="1270">
              <a:lnSpc>
                <a:spcPct val="115599"/>
              </a:lnSpc>
              <a:spcBef>
                <a:spcPts val="235"/>
              </a:spcBef>
            </a:pP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NEAT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is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method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that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evolves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neural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networks,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optimizing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performance</a:t>
            </a:r>
            <a:r>
              <a:rPr sz="90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through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genetic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algorithms.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200" y="2494915"/>
            <a:ext cx="2219960" cy="5949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Adaptive</a:t>
            </a:r>
            <a:r>
              <a:rPr sz="1050" spc="-4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1050" spc="6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Agents</a:t>
            </a:r>
            <a:endParaRPr sz="1050">
              <a:latin typeface="Calibri"/>
              <a:cs typeface="Calibri"/>
            </a:endParaRPr>
          </a:p>
          <a:p>
            <a:pPr marL="12700" marR="5080" indent="1270">
              <a:lnSpc>
                <a:spcPct val="117800"/>
              </a:lnSpc>
              <a:spcBef>
                <a:spcPts val="210"/>
              </a:spcBef>
            </a:pP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Displays</a:t>
            </a:r>
            <a:r>
              <a:rPr sz="9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how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agents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adapt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their</a:t>
            </a:r>
            <a:r>
              <a:rPr sz="900" spc="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strategies</a:t>
            </a:r>
            <a:r>
              <a:rPr sz="900" spc="1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over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time,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enhancing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effectiveness.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4C21A-9A45-0742-D1FC-A79EBE23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04" y="2825495"/>
            <a:ext cx="429714" cy="4297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4380" y="2825495"/>
            <a:ext cx="432761" cy="429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04" y="2060448"/>
            <a:ext cx="435809" cy="4450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4380" y="2072639"/>
            <a:ext cx="417523" cy="4297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60190" y="1723644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5">
                <a:moveTo>
                  <a:pt x="0" y="0"/>
                </a:moveTo>
                <a:lnTo>
                  <a:pt x="344380" y="0"/>
                </a:lnTo>
              </a:path>
            </a:pathLst>
          </a:custGeom>
          <a:ln w="9144">
            <a:solidFill>
              <a:srgbClr val="48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523" y="3675888"/>
            <a:ext cx="231619" cy="28651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242285" y="1316736"/>
            <a:ext cx="326390" cy="429895"/>
            <a:chOff x="4242285" y="1316736"/>
            <a:chExt cx="326390" cy="42989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8285" y="1316736"/>
              <a:ext cx="70095" cy="271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285" y="1316736"/>
              <a:ext cx="79238" cy="2712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2285" y="1490472"/>
              <a:ext cx="292571" cy="25603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51047" y="1325880"/>
            <a:ext cx="411480" cy="390525"/>
            <a:chOff x="451047" y="1325880"/>
            <a:chExt cx="411480" cy="3905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857" y="1325880"/>
              <a:ext cx="39619" cy="670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047" y="1426464"/>
              <a:ext cx="374857" cy="28955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990"/>
              </a:spcBef>
            </a:pPr>
            <a:r>
              <a:rPr sz="2150" spc="70" dirty="0"/>
              <a:t>FLAPPY</a:t>
            </a:r>
            <a:r>
              <a:rPr sz="2150" spc="-105" dirty="0"/>
              <a:t> </a:t>
            </a:r>
            <a:r>
              <a:rPr sz="2150" dirty="0">
                <a:solidFill>
                  <a:srgbClr val="2195F4"/>
                </a:solidFill>
              </a:rPr>
              <a:t>BIRD</a:t>
            </a:r>
            <a:r>
              <a:rPr sz="2150" spc="-105" dirty="0">
                <a:solidFill>
                  <a:srgbClr val="2195F4"/>
                </a:solidFill>
              </a:rPr>
              <a:t> </a:t>
            </a:r>
            <a:r>
              <a:rPr sz="2150" spc="-40" dirty="0">
                <a:solidFill>
                  <a:srgbClr val="2195F2"/>
                </a:solidFill>
              </a:rPr>
              <a:t>GAME</a:t>
            </a:r>
            <a:r>
              <a:rPr sz="2150" spc="-90" dirty="0">
                <a:solidFill>
                  <a:srgbClr val="2195F2"/>
                </a:solidFill>
              </a:rPr>
              <a:t> </a:t>
            </a:r>
            <a:r>
              <a:rPr sz="2150" spc="-10" dirty="0">
                <a:solidFill>
                  <a:srgbClr val="2195F2"/>
                </a:solidFill>
              </a:rPr>
              <a:t>OVERVIEW</a:t>
            </a:r>
            <a:endParaRPr sz="2150"/>
          </a:p>
          <a:p>
            <a:pPr marL="67945">
              <a:lnSpc>
                <a:spcPct val="100000"/>
              </a:lnSpc>
              <a:spcBef>
                <a:spcPts val="375"/>
              </a:spcBef>
            </a:pPr>
            <a:r>
              <a:rPr sz="900" spc="85" dirty="0">
                <a:solidFill>
                  <a:srgbClr val="6B6B6B"/>
                </a:solidFill>
              </a:rPr>
              <a:t>NEAT</a:t>
            </a:r>
            <a:r>
              <a:rPr sz="900" spc="100" dirty="0">
                <a:solidFill>
                  <a:srgbClr val="6B6B6B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</a:t>
            </a:r>
            <a:r>
              <a:rPr sz="900" spc="65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D6D6D"/>
                </a:solidFill>
              </a:rPr>
              <a:t>Flappy</a:t>
            </a:r>
            <a:r>
              <a:rPr sz="900" spc="125" dirty="0">
                <a:solidFill>
                  <a:srgbClr val="6D6D6D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Bird:</a:t>
            </a:r>
            <a:r>
              <a:rPr sz="900" spc="90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Integrating</a:t>
            </a:r>
            <a:r>
              <a:rPr sz="900" spc="175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D6D6D"/>
                </a:solidFill>
              </a:rPr>
              <a:t>AI</a:t>
            </a:r>
            <a:r>
              <a:rPr sz="900" spc="155" dirty="0">
                <a:solidFill>
                  <a:srgbClr val="6D6D6D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</a:t>
            </a:r>
            <a:r>
              <a:rPr sz="900" spc="50" dirty="0">
                <a:solidFill>
                  <a:srgbClr val="6E6E6E"/>
                </a:solidFill>
              </a:rPr>
              <a:t> </a:t>
            </a:r>
            <a:r>
              <a:rPr sz="900" spc="-10" dirty="0">
                <a:solidFill>
                  <a:srgbClr val="6E6E6E"/>
                </a:solidFill>
              </a:rPr>
              <a:t>Gaming</a:t>
            </a:r>
            <a:endParaRPr sz="900"/>
          </a:p>
        </p:txBody>
      </p:sp>
      <p:sp>
        <p:nvSpPr>
          <p:cNvPr id="19" name="object 1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85"/>
              </a:spcBef>
            </a:pPr>
            <a:r>
              <a:rPr dirty="0">
                <a:solidFill>
                  <a:srgbClr val="1A1A1A"/>
                </a:solidFill>
              </a:rPr>
              <a:t>Game</a:t>
            </a:r>
            <a:r>
              <a:rPr spc="-25" dirty="0">
                <a:solidFill>
                  <a:srgbClr val="1A1A1A"/>
                </a:solidFill>
              </a:rPr>
              <a:t> </a:t>
            </a:r>
            <a:r>
              <a:rPr spc="-10" dirty="0"/>
              <a:t>Simplicity</a:t>
            </a:r>
          </a:p>
          <a:p>
            <a:pPr marL="17145">
              <a:lnSpc>
                <a:spcPct val="100000"/>
              </a:lnSpc>
              <a:spcBef>
                <a:spcPts val="434"/>
              </a:spcBef>
            </a:pPr>
            <a:r>
              <a:rPr sz="900" spc="-30" dirty="0">
                <a:solidFill>
                  <a:srgbClr val="1A1A1A"/>
                </a:solidFill>
              </a:rPr>
              <a:t>Flappy</a:t>
            </a:r>
            <a:r>
              <a:rPr sz="900" spc="-10" dirty="0">
                <a:solidFill>
                  <a:srgbClr val="1A1A1A"/>
                </a:solidFill>
              </a:rPr>
              <a:t> Bird</a:t>
            </a:r>
            <a:r>
              <a:rPr sz="900" spc="-30" dirty="0">
                <a:solidFill>
                  <a:srgbClr val="1A1A1A"/>
                </a:solidFill>
              </a:rPr>
              <a:t> </a:t>
            </a:r>
            <a:r>
              <a:rPr sz="900" spc="-20" dirty="0">
                <a:solidFill>
                  <a:srgbClr val="1A1A1A"/>
                </a:solidFill>
              </a:rPr>
              <a:t>is </a:t>
            </a:r>
            <a:r>
              <a:rPr sz="900" dirty="0">
                <a:solidFill>
                  <a:srgbClr val="1A1A1A"/>
                </a:solidFill>
              </a:rPr>
              <a:t>a</a:t>
            </a:r>
            <a:r>
              <a:rPr sz="900" spc="-105" dirty="0">
                <a:solidFill>
                  <a:srgbClr val="1A1A1A"/>
                </a:solidFill>
              </a:rPr>
              <a:t> </a:t>
            </a:r>
            <a:r>
              <a:rPr sz="900" spc="-40" dirty="0">
                <a:solidFill>
                  <a:srgbClr val="1A1A1A"/>
                </a:solidFill>
              </a:rPr>
              <a:t>simple </a:t>
            </a:r>
            <a:r>
              <a:rPr sz="900" spc="-20" dirty="0"/>
              <a:t>yet </a:t>
            </a:r>
            <a:r>
              <a:rPr sz="900" spc="-35" dirty="0"/>
              <a:t>challenging</a:t>
            </a:r>
            <a:r>
              <a:rPr sz="900" spc="50" dirty="0"/>
              <a:t> </a:t>
            </a:r>
            <a:r>
              <a:rPr sz="900" spc="-60" dirty="0">
                <a:solidFill>
                  <a:srgbClr val="1A1A1A"/>
                </a:solidFill>
              </a:rPr>
              <a:t>game</a:t>
            </a:r>
            <a:r>
              <a:rPr sz="900" spc="20" dirty="0">
                <a:solidFill>
                  <a:srgbClr val="1A1A1A"/>
                </a:solidFill>
              </a:rPr>
              <a:t> </a:t>
            </a:r>
            <a:r>
              <a:rPr sz="900" spc="-30" dirty="0"/>
              <a:t>that</a:t>
            </a:r>
            <a:r>
              <a:rPr sz="900" spc="-15" dirty="0"/>
              <a:t> </a:t>
            </a:r>
            <a:r>
              <a:rPr sz="900" spc="-25" dirty="0">
                <a:solidFill>
                  <a:srgbClr val="1A1A1A"/>
                </a:solidFill>
              </a:rPr>
              <a:t>tests</a:t>
            </a:r>
            <a:r>
              <a:rPr sz="900" spc="-20" dirty="0">
                <a:solidFill>
                  <a:srgbClr val="1A1A1A"/>
                </a:solidFill>
              </a:rPr>
              <a:t> </a:t>
            </a:r>
            <a:r>
              <a:rPr sz="900" spc="-30" dirty="0">
                <a:solidFill>
                  <a:srgbClr val="1A1A1A"/>
                </a:solidFill>
              </a:rPr>
              <a:t>player</a:t>
            </a:r>
            <a:r>
              <a:rPr sz="900" spc="20" dirty="0">
                <a:solidFill>
                  <a:srgbClr val="1A1A1A"/>
                </a:solidFill>
              </a:rPr>
              <a:t> </a:t>
            </a:r>
            <a:r>
              <a:rPr sz="900" spc="-10" dirty="0"/>
              <a:t>skills.</a:t>
            </a:r>
            <a:endParaRPr sz="900"/>
          </a:p>
          <a:p>
            <a:pPr>
              <a:lnSpc>
                <a:spcPct val="100000"/>
              </a:lnSpc>
            </a:pPr>
            <a:endParaRPr sz="900"/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9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solidFill>
                  <a:srgbClr val="151515"/>
                </a:solidFill>
              </a:rPr>
              <a:t>Development</a:t>
            </a:r>
            <a:r>
              <a:rPr sz="1050" spc="25" dirty="0">
                <a:solidFill>
                  <a:srgbClr val="151515"/>
                </a:solidFill>
              </a:rPr>
              <a:t> </a:t>
            </a:r>
            <a:r>
              <a:rPr sz="1050" spc="-10" dirty="0">
                <a:solidFill>
                  <a:srgbClr val="161616"/>
                </a:solidFill>
              </a:rPr>
              <a:t>Framework</a:t>
            </a:r>
            <a:endParaRPr sz="1050"/>
          </a:p>
          <a:p>
            <a:pPr marL="15240" marR="118110" indent="4445">
              <a:lnSpc>
                <a:spcPct val="113300"/>
              </a:lnSpc>
              <a:spcBef>
                <a:spcPts val="254"/>
              </a:spcBef>
            </a:pPr>
            <a:r>
              <a:rPr sz="900" spc="-40" dirty="0">
                <a:solidFill>
                  <a:srgbClr val="1A1A1A"/>
                </a:solidFill>
              </a:rPr>
              <a:t>The</a:t>
            </a:r>
            <a:r>
              <a:rPr sz="900" spc="-25" dirty="0">
                <a:solidFill>
                  <a:srgbClr val="1A1A1A"/>
                </a:solidFill>
              </a:rPr>
              <a:t> </a:t>
            </a:r>
            <a:r>
              <a:rPr sz="900" spc="-55" dirty="0"/>
              <a:t>game</a:t>
            </a:r>
            <a:r>
              <a:rPr sz="900" spc="-15" dirty="0"/>
              <a:t> </a:t>
            </a:r>
            <a:r>
              <a:rPr sz="900" spc="-20" dirty="0"/>
              <a:t>is</a:t>
            </a:r>
            <a:r>
              <a:rPr sz="900" spc="-30" dirty="0"/>
              <a:t> </a:t>
            </a:r>
            <a:r>
              <a:rPr sz="900" spc="-45" dirty="0">
                <a:solidFill>
                  <a:srgbClr val="161616"/>
                </a:solidFill>
              </a:rPr>
              <a:t>developed</a:t>
            </a:r>
            <a:r>
              <a:rPr sz="900" spc="5" dirty="0">
                <a:solidFill>
                  <a:srgbClr val="161616"/>
                </a:solidFill>
              </a:rPr>
              <a:t> </a:t>
            </a:r>
            <a:r>
              <a:rPr sz="900" spc="-25" dirty="0">
                <a:solidFill>
                  <a:srgbClr val="131313"/>
                </a:solidFill>
              </a:rPr>
              <a:t>using</a:t>
            </a:r>
            <a:r>
              <a:rPr sz="900" spc="-5" dirty="0">
                <a:solidFill>
                  <a:srgbClr val="131313"/>
                </a:solidFill>
              </a:rPr>
              <a:t> </a:t>
            </a:r>
            <a:r>
              <a:rPr sz="900" spc="-40" dirty="0">
                <a:solidFill>
                  <a:srgbClr val="161616"/>
                </a:solidFill>
              </a:rPr>
              <a:t>Pygame,</a:t>
            </a:r>
            <a:r>
              <a:rPr sz="900" spc="10" dirty="0">
                <a:solidFill>
                  <a:srgbClr val="161616"/>
                </a:solidFill>
              </a:rPr>
              <a:t> </a:t>
            </a:r>
            <a:r>
              <a:rPr sz="900" spc="-60" dirty="0"/>
              <a:t>a</a:t>
            </a:r>
            <a:r>
              <a:rPr sz="900" spc="-55" dirty="0"/>
              <a:t> </a:t>
            </a:r>
            <a:r>
              <a:rPr sz="900" spc="-35" dirty="0"/>
              <a:t>popular</a:t>
            </a:r>
            <a:r>
              <a:rPr sz="900" spc="10" dirty="0"/>
              <a:t> </a:t>
            </a:r>
            <a:r>
              <a:rPr sz="900" spc="-25" dirty="0">
                <a:solidFill>
                  <a:srgbClr val="161616"/>
                </a:solidFill>
              </a:rPr>
              <a:t>library</a:t>
            </a:r>
            <a:r>
              <a:rPr sz="900" spc="20" dirty="0">
                <a:solidFill>
                  <a:srgbClr val="161616"/>
                </a:solidFill>
              </a:rPr>
              <a:t> </a:t>
            </a:r>
            <a:r>
              <a:rPr sz="900" spc="-20" dirty="0">
                <a:solidFill>
                  <a:srgbClr val="1A1A1A"/>
                </a:solidFill>
              </a:rPr>
              <a:t>for</a:t>
            </a:r>
            <a:r>
              <a:rPr sz="900" dirty="0">
                <a:solidFill>
                  <a:srgbClr val="1A1A1A"/>
                </a:solidFill>
              </a:rPr>
              <a:t> </a:t>
            </a:r>
            <a:r>
              <a:rPr sz="900" spc="-20" dirty="0">
                <a:solidFill>
                  <a:srgbClr val="161616"/>
                </a:solidFill>
              </a:rPr>
              <a:t>game</a:t>
            </a:r>
            <a:r>
              <a:rPr sz="900" spc="500" dirty="0">
                <a:solidFill>
                  <a:srgbClr val="161616"/>
                </a:solidFill>
              </a:rPr>
              <a:t> </a:t>
            </a:r>
            <a:r>
              <a:rPr sz="900" spc="-45" dirty="0"/>
              <a:t>development</a:t>
            </a:r>
            <a:r>
              <a:rPr sz="900" spc="55" dirty="0"/>
              <a:t> </a:t>
            </a:r>
            <a:r>
              <a:rPr sz="900" spc="-35" dirty="0"/>
              <a:t>in </a:t>
            </a:r>
            <a:r>
              <a:rPr sz="900" spc="-10" dirty="0"/>
              <a:t>Python.</a:t>
            </a:r>
            <a:endParaRPr sz="900"/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900"/>
          </a:p>
          <a:p>
            <a:pPr marL="15240">
              <a:lnSpc>
                <a:spcPct val="100000"/>
              </a:lnSpc>
            </a:pPr>
            <a:r>
              <a:rPr sz="1050" dirty="0"/>
              <a:t>AI</a:t>
            </a:r>
            <a:r>
              <a:rPr sz="1050" spc="30" dirty="0"/>
              <a:t> </a:t>
            </a:r>
            <a:r>
              <a:rPr sz="1050" spc="-30" dirty="0">
                <a:solidFill>
                  <a:srgbClr val="151515"/>
                </a:solidFill>
              </a:rPr>
              <a:t>Mode</a:t>
            </a:r>
            <a:r>
              <a:rPr sz="1050" spc="-95" dirty="0">
                <a:solidFill>
                  <a:srgbClr val="151515"/>
                </a:solidFill>
              </a:rPr>
              <a:t> </a:t>
            </a:r>
            <a:r>
              <a:rPr sz="1050" spc="-10" dirty="0"/>
              <a:t>Functionality</a:t>
            </a:r>
            <a:endParaRPr sz="1050"/>
          </a:p>
          <a:p>
            <a:pPr marL="18415" marR="322580" indent="-1905">
              <a:lnSpc>
                <a:spcPct val="113300"/>
              </a:lnSpc>
              <a:spcBef>
                <a:spcPts val="280"/>
              </a:spcBef>
            </a:pPr>
            <a:r>
              <a:rPr sz="900" spc="-25" dirty="0">
                <a:solidFill>
                  <a:srgbClr val="1C1C1C"/>
                </a:solidFill>
              </a:rPr>
              <a:t>I</a:t>
            </a:r>
            <a:r>
              <a:rPr sz="900" spc="-25" dirty="0">
                <a:solidFill>
                  <a:srgbClr val="262626"/>
                </a:solidFill>
              </a:rPr>
              <a:t>n</a:t>
            </a:r>
            <a:r>
              <a:rPr sz="900" spc="-35" dirty="0">
                <a:solidFill>
                  <a:srgbClr val="262626"/>
                </a:solidFill>
              </a:rPr>
              <a:t> </a:t>
            </a:r>
            <a:r>
              <a:rPr sz="900" dirty="0">
                <a:solidFill>
                  <a:srgbClr val="161616"/>
                </a:solidFill>
              </a:rPr>
              <a:t>AI</a:t>
            </a:r>
            <a:r>
              <a:rPr sz="900" spc="-35" dirty="0">
                <a:solidFill>
                  <a:srgbClr val="161616"/>
                </a:solidFill>
              </a:rPr>
              <a:t> </a:t>
            </a:r>
            <a:r>
              <a:rPr sz="900" spc="-65" dirty="0">
                <a:solidFill>
                  <a:srgbClr val="1A1A1A"/>
                </a:solidFill>
              </a:rPr>
              <a:t>mode,</a:t>
            </a:r>
            <a:r>
              <a:rPr sz="900" dirty="0">
                <a:solidFill>
                  <a:srgbClr val="1A1A1A"/>
                </a:solidFill>
              </a:rPr>
              <a:t> </a:t>
            </a:r>
            <a:r>
              <a:rPr sz="900" dirty="0"/>
              <a:t>NEAT</a:t>
            </a:r>
            <a:r>
              <a:rPr sz="900" spc="-5" dirty="0"/>
              <a:t> </a:t>
            </a:r>
            <a:r>
              <a:rPr sz="900" spc="-25" dirty="0">
                <a:solidFill>
                  <a:srgbClr val="1A1A1A"/>
                </a:solidFill>
              </a:rPr>
              <a:t>is</a:t>
            </a:r>
            <a:r>
              <a:rPr sz="900" spc="-40" dirty="0">
                <a:solidFill>
                  <a:srgbClr val="1A1A1A"/>
                </a:solidFill>
              </a:rPr>
              <a:t> </a:t>
            </a:r>
            <a:r>
              <a:rPr sz="900" spc="-25" dirty="0">
                <a:solidFill>
                  <a:srgbClr val="1A1A1A"/>
                </a:solidFill>
              </a:rPr>
              <a:t>utilized</a:t>
            </a:r>
            <a:r>
              <a:rPr sz="900" spc="15" dirty="0">
                <a:solidFill>
                  <a:srgbClr val="1A1A1A"/>
                </a:solidFill>
              </a:rPr>
              <a:t> </a:t>
            </a:r>
            <a:r>
              <a:rPr sz="900" spc="-30" dirty="0"/>
              <a:t>to</a:t>
            </a:r>
            <a:r>
              <a:rPr sz="900" spc="-40" dirty="0"/>
              <a:t> </a:t>
            </a:r>
            <a:r>
              <a:rPr sz="900" spc="-30" dirty="0"/>
              <a:t>control</a:t>
            </a:r>
            <a:r>
              <a:rPr sz="900" spc="45" dirty="0"/>
              <a:t> </a:t>
            </a:r>
            <a:r>
              <a:rPr sz="900" spc="-45" dirty="0">
                <a:solidFill>
                  <a:srgbClr val="1A1A1A"/>
                </a:solidFill>
              </a:rPr>
              <a:t>the</a:t>
            </a:r>
            <a:r>
              <a:rPr sz="900" spc="-10" dirty="0">
                <a:solidFill>
                  <a:srgbClr val="1A1A1A"/>
                </a:solidFill>
              </a:rPr>
              <a:t> </a:t>
            </a:r>
            <a:r>
              <a:rPr sz="900" spc="-40" dirty="0"/>
              <a:t>bird,</a:t>
            </a:r>
            <a:r>
              <a:rPr sz="900" spc="-10" dirty="0"/>
              <a:t> </a:t>
            </a:r>
            <a:r>
              <a:rPr sz="900" spc="-35" dirty="0">
                <a:solidFill>
                  <a:srgbClr val="161616"/>
                </a:solidFill>
              </a:rPr>
              <a:t>allowing</a:t>
            </a:r>
            <a:r>
              <a:rPr sz="900" spc="40" dirty="0">
                <a:solidFill>
                  <a:srgbClr val="161616"/>
                </a:solidFill>
              </a:rPr>
              <a:t> </a:t>
            </a:r>
            <a:r>
              <a:rPr sz="900" spc="-25" dirty="0">
                <a:solidFill>
                  <a:srgbClr val="1A1A1A"/>
                </a:solidFill>
              </a:rPr>
              <a:t>for</a:t>
            </a:r>
            <a:r>
              <a:rPr sz="900" spc="500" dirty="0">
                <a:solidFill>
                  <a:srgbClr val="1A1A1A"/>
                </a:solidFill>
              </a:rPr>
              <a:t> </a:t>
            </a:r>
            <a:r>
              <a:rPr sz="900" spc="-40" dirty="0"/>
              <a:t>adaptive</a:t>
            </a:r>
            <a:r>
              <a:rPr sz="900" spc="20" dirty="0"/>
              <a:t> </a:t>
            </a:r>
            <a:r>
              <a:rPr sz="900" spc="-10" dirty="0">
                <a:solidFill>
                  <a:srgbClr val="161616"/>
                </a:solidFill>
              </a:rPr>
              <a:t>learning.</a:t>
            </a:r>
            <a:endParaRPr sz="900"/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900"/>
          </a:p>
          <a:p>
            <a:pPr marL="12700">
              <a:lnSpc>
                <a:spcPct val="100000"/>
              </a:lnSpc>
            </a:pPr>
            <a:r>
              <a:rPr sz="1050" spc="-20" dirty="0">
                <a:solidFill>
                  <a:srgbClr val="161616"/>
                </a:solidFill>
              </a:rPr>
              <a:t>Dual-</a:t>
            </a:r>
            <a:r>
              <a:rPr sz="1050" spc="-10" dirty="0">
                <a:solidFill>
                  <a:srgbClr val="161616"/>
                </a:solidFill>
              </a:rPr>
              <a:t>Mode </a:t>
            </a:r>
            <a:r>
              <a:rPr sz="1050" spc="-10" dirty="0">
                <a:solidFill>
                  <a:srgbClr val="151515"/>
                </a:solidFill>
              </a:rPr>
              <a:t>Benefits</a:t>
            </a:r>
            <a:endParaRPr sz="1050"/>
          </a:p>
          <a:p>
            <a:pPr marL="18415" marR="57785" indent="635">
              <a:lnSpc>
                <a:spcPct val="113300"/>
              </a:lnSpc>
              <a:spcBef>
                <a:spcPts val="259"/>
              </a:spcBef>
            </a:pPr>
            <a:r>
              <a:rPr sz="900" spc="-35" dirty="0">
                <a:solidFill>
                  <a:srgbClr val="161616"/>
                </a:solidFill>
              </a:rPr>
              <a:t>The </a:t>
            </a:r>
            <a:r>
              <a:rPr sz="900" spc="-45" dirty="0"/>
              <a:t>dual-</a:t>
            </a:r>
            <a:r>
              <a:rPr sz="900" spc="-50" dirty="0"/>
              <a:t>mode</a:t>
            </a:r>
            <a:r>
              <a:rPr sz="900" spc="50" dirty="0"/>
              <a:t> </a:t>
            </a:r>
            <a:r>
              <a:rPr sz="900" spc="-40" dirty="0"/>
              <a:t>setup</a:t>
            </a:r>
            <a:r>
              <a:rPr sz="900" spc="-10" dirty="0"/>
              <a:t> </a:t>
            </a:r>
            <a:r>
              <a:rPr sz="900" spc="-35" dirty="0"/>
              <a:t>enables</a:t>
            </a:r>
            <a:r>
              <a:rPr sz="900" spc="35" dirty="0"/>
              <a:t> </a:t>
            </a:r>
            <a:r>
              <a:rPr sz="900" spc="-35" dirty="0"/>
              <a:t>observation</a:t>
            </a:r>
            <a:r>
              <a:rPr sz="900" spc="40" dirty="0"/>
              <a:t> </a:t>
            </a:r>
            <a:r>
              <a:rPr sz="900" spc="-45" dirty="0">
                <a:solidFill>
                  <a:srgbClr val="1C1C1C"/>
                </a:solidFill>
              </a:rPr>
              <a:t>of</a:t>
            </a:r>
            <a:r>
              <a:rPr sz="900" spc="-15" dirty="0">
                <a:solidFill>
                  <a:srgbClr val="1C1C1C"/>
                </a:solidFill>
              </a:rPr>
              <a:t> </a:t>
            </a:r>
            <a:r>
              <a:rPr sz="900" dirty="0"/>
              <a:t>AI</a:t>
            </a:r>
            <a:r>
              <a:rPr sz="900" spc="-15" dirty="0"/>
              <a:t> </a:t>
            </a:r>
            <a:r>
              <a:rPr sz="900" spc="-35" dirty="0"/>
              <a:t>learning</a:t>
            </a:r>
            <a:r>
              <a:rPr sz="900" spc="20" dirty="0"/>
              <a:t> </a:t>
            </a:r>
            <a:r>
              <a:rPr sz="900" spc="-10" dirty="0">
                <a:solidFill>
                  <a:srgbClr val="161616"/>
                </a:solidFill>
              </a:rPr>
              <a:t>behavior</a:t>
            </a:r>
            <a:r>
              <a:rPr sz="900" spc="500" dirty="0">
                <a:solidFill>
                  <a:srgbClr val="161616"/>
                </a:solidFill>
              </a:rPr>
              <a:t> </a:t>
            </a:r>
            <a:r>
              <a:rPr sz="900" spc="-35" dirty="0"/>
              <a:t>alongside</a:t>
            </a:r>
            <a:r>
              <a:rPr sz="900" spc="-15" dirty="0"/>
              <a:t> </a:t>
            </a:r>
            <a:r>
              <a:rPr sz="900" spc="-30" dirty="0">
                <a:solidFill>
                  <a:srgbClr val="1A1A1A"/>
                </a:solidFill>
              </a:rPr>
              <a:t>player</a:t>
            </a:r>
            <a:r>
              <a:rPr sz="900" spc="-5" dirty="0">
                <a:solidFill>
                  <a:srgbClr val="1A1A1A"/>
                </a:solidFill>
              </a:rPr>
              <a:t> </a:t>
            </a:r>
            <a:r>
              <a:rPr sz="900" spc="-10" dirty="0">
                <a:solidFill>
                  <a:srgbClr val="161616"/>
                </a:solidFill>
              </a:rPr>
              <a:t>interactions.</a:t>
            </a:r>
            <a:endParaRPr sz="900"/>
          </a:p>
        </p:txBody>
      </p:sp>
      <p:sp>
        <p:nvSpPr>
          <p:cNvPr id="20" name="object 20"/>
          <p:cNvSpPr txBox="1"/>
          <p:nvPr/>
        </p:nvSpPr>
        <p:spPr>
          <a:xfrm>
            <a:off x="4738082" y="1214120"/>
            <a:ext cx="2919730" cy="20802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55"/>
              </a:spcBef>
            </a:pPr>
            <a:r>
              <a:rPr sz="900" spc="5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Mechanics</a:t>
            </a:r>
            <a:endParaRPr sz="900">
              <a:latin typeface="Calibri"/>
              <a:cs typeface="Calibri"/>
            </a:endParaRPr>
          </a:p>
          <a:p>
            <a:pPr marL="13970" marR="506730" indent="4445">
              <a:lnSpc>
                <a:spcPct val="111100"/>
              </a:lnSpc>
              <a:spcBef>
                <a:spcPts val="33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navigate</a:t>
            </a:r>
            <a:r>
              <a:rPr sz="900" spc="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bird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pipes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without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collision,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emphasizing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precision.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9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900" spc="60" dirty="0">
                <a:solidFill>
                  <a:srgbClr val="161616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Modes</a:t>
            </a:r>
            <a:endParaRPr sz="900">
              <a:latin typeface="Calibri"/>
              <a:cs typeface="Calibri"/>
            </a:endParaRPr>
          </a:p>
          <a:p>
            <a:pPr marL="13335" marR="5080" indent="4445">
              <a:lnSpc>
                <a:spcPct val="113300"/>
              </a:lnSpc>
              <a:spcBef>
                <a:spcPts val="28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Includes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two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modes:</a:t>
            </a:r>
            <a:r>
              <a:rPr sz="900" spc="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161616"/>
                </a:solidFill>
                <a:latin typeface="Calibri"/>
                <a:cs typeface="Calibri"/>
              </a:rPr>
              <a:t>mode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for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51515"/>
                </a:solidFill>
                <a:latin typeface="Calibri"/>
                <a:cs typeface="Calibri"/>
              </a:rPr>
              <a:t>automated</a:t>
            </a:r>
            <a:r>
              <a:rPr sz="900" spc="3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normal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player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65" dirty="0">
                <a:solidFill>
                  <a:srgbClr val="181818"/>
                </a:solidFill>
                <a:latin typeface="Calibri"/>
                <a:cs typeface="Calibri"/>
              </a:rPr>
              <a:t>mode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manual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control.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55" dirty="0">
                <a:solidFill>
                  <a:srgbClr val="151515"/>
                </a:solidFill>
                <a:latin typeface="Calibri"/>
                <a:cs typeface="Calibri"/>
              </a:rPr>
              <a:t>Manual</a:t>
            </a: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endParaRPr sz="900">
              <a:latin typeface="Calibri"/>
              <a:cs typeface="Calibri"/>
            </a:endParaRPr>
          </a:p>
          <a:p>
            <a:pPr marL="13970" marR="280670" indent="4445">
              <a:lnSpc>
                <a:spcPct val="113300"/>
              </a:lnSpc>
              <a:spcBef>
                <a:spcPts val="310"/>
              </a:spcBef>
            </a:pP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Normal</a:t>
            </a:r>
            <a:r>
              <a:rPr sz="900" spc="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player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65" dirty="0">
                <a:solidFill>
                  <a:srgbClr val="1A1A1A"/>
                </a:solidFill>
                <a:latin typeface="Calibri"/>
                <a:cs typeface="Calibri"/>
              </a:rPr>
              <a:t>mode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offers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hands-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experience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users,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enhancing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engagement.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211E5A-E65B-F0BC-367A-CEA215B0D0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952" y="2779776"/>
            <a:ext cx="7509333" cy="179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666" y="2246376"/>
            <a:ext cx="383999" cy="396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332" y="1557527"/>
            <a:ext cx="399238" cy="344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8190" y="1274063"/>
            <a:ext cx="825904" cy="13929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250"/>
              </a:spcBef>
            </a:pPr>
            <a:r>
              <a:rPr sz="1900" spc="120" dirty="0">
                <a:solidFill>
                  <a:srgbClr val="2195F2"/>
                </a:solidFill>
              </a:rPr>
              <a:t>UNDERSTANDING</a:t>
            </a:r>
            <a:r>
              <a:rPr sz="1900" spc="105" dirty="0">
                <a:solidFill>
                  <a:srgbClr val="2195F2"/>
                </a:solidFill>
              </a:rPr>
              <a:t> </a:t>
            </a:r>
            <a:r>
              <a:rPr sz="1900" spc="70" dirty="0">
                <a:solidFill>
                  <a:srgbClr val="2195F2"/>
                </a:solidFill>
              </a:rPr>
              <a:t>NEAT:</a:t>
            </a:r>
            <a:r>
              <a:rPr sz="1900" spc="-90" dirty="0">
                <a:solidFill>
                  <a:srgbClr val="2195F2"/>
                </a:solidFill>
              </a:rPr>
              <a:t> </a:t>
            </a:r>
            <a:r>
              <a:rPr sz="1900" spc="35" dirty="0">
                <a:solidFill>
                  <a:srgbClr val="1F95F6"/>
                </a:solidFill>
              </a:rPr>
              <a:t>A</a:t>
            </a:r>
            <a:endParaRPr sz="1900"/>
          </a:p>
          <a:p>
            <a:pPr marL="69850">
              <a:lnSpc>
                <a:spcPct val="100000"/>
              </a:lnSpc>
              <a:spcBef>
                <a:spcPts val="145"/>
              </a:spcBef>
            </a:pPr>
            <a:r>
              <a:rPr sz="1850" spc="170" dirty="0">
                <a:solidFill>
                  <a:srgbClr val="2695ED"/>
                </a:solidFill>
              </a:rPr>
              <a:t>TECHNICAL</a:t>
            </a:r>
            <a:r>
              <a:rPr sz="1850" spc="90" dirty="0">
                <a:solidFill>
                  <a:srgbClr val="2695ED"/>
                </a:solidFill>
              </a:rPr>
              <a:t> </a:t>
            </a:r>
            <a:r>
              <a:rPr sz="1850" spc="160" dirty="0">
                <a:solidFill>
                  <a:srgbClr val="2195F2"/>
                </a:solidFill>
              </a:rPr>
              <a:t>PERSPECTIVE</a:t>
            </a:r>
            <a:endParaRPr sz="1850"/>
          </a:p>
        </p:txBody>
      </p:sp>
      <p:sp>
        <p:nvSpPr>
          <p:cNvPr id="7" name="object 7"/>
          <p:cNvSpPr txBox="1"/>
          <p:nvPr/>
        </p:nvSpPr>
        <p:spPr>
          <a:xfrm>
            <a:off x="427682" y="1052067"/>
            <a:ext cx="26752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Exploring</a:t>
            </a:r>
            <a:r>
              <a:rPr sz="1000" spc="2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707070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6E6E6E"/>
                </a:solidFill>
                <a:latin typeface="Calibri"/>
                <a:cs typeface="Calibri"/>
              </a:rPr>
              <a:t>key</a:t>
            </a:r>
            <a:r>
              <a:rPr sz="1000" spc="-2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E6E6E"/>
                </a:solidFill>
                <a:latin typeface="Calibri"/>
                <a:cs typeface="Calibri"/>
              </a:rPr>
              <a:t>components</a:t>
            </a:r>
            <a:r>
              <a:rPr sz="1000" spc="5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NEAT</a:t>
            </a:r>
            <a:r>
              <a:rPr sz="1000" spc="-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07070"/>
                </a:solidFill>
                <a:latin typeface="Calibri"/>
                <a:cs typeface="Calibri"/>
              </a:rPr>
              <a:t>in</a:t>
            </a:r>
            <a:r>
              <a:rPr sz="1000" spc="-4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07070"/>
                </a:solidFill>
                <a:latin typeface="Calibri"/>
                <a:cs typeface="Calibri"/>
              </a:rPr>
              <a:t>Al</a:t>
            </a:r>
            <a:r>
              <a:rPr sz="1000" spc="-2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E6E6E"/>
                </a:solidFill>
                <a:latin typeface="Calibri"/>
                <a:cs typeface="Calibri"/>
              </a:rPr>
              <a:t>gaming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5358" y="1899186"/>
            <a:ext cx="1620520" cy="7912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000" spc="-50" dirty="0">
                <a:solidFill>
                  <a:srgbClr val="161616"/>
                </a:solidFill>
                <a:latin typeface="Arial MT"/>
                <a:cs typeface="Arial MT"/>
              </a:rPr>
              <a:t>Fitness</a:t>
            </a:r>
            <a:r>
              <a:rPr sz="1000" spc="-3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161616"/>
                </a:solidFill>
                <a:latin typeface="Arial MT"/>
                <a:cs typeface="Arial MT"/>
              </a:rPr>
              <a:t>Evaluation</a:t>
            </a:r>
            <a:endParaRPr sz="1000">
              <a:latin typeface="Arial MT"/>
              <a:cs typeface="Arial MT"/>
            </a:endParaRPr>
          </a:p>
          <a:p>
            <a:pPr marL="14604" marR="5080" indent="1270">
              <a:lnSpc>
                <a:spcPct val="112200"/>
              </a:lnSpc>
              <a:spcBef>
                <a:spcPts val="500"/>
              </a:spcBef>
            </a:pP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Fitness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evaluation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assesses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which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genomes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excel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within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game's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environment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using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fitness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function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39211-AF4C-09F3-A4E9-34BF1067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536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844"/>
              </a:spcBef>
            </a:pPr>
            <a:r>
              <a:rPr sz="1900" spc="114" dirty="0">
                <a:solidFill>
                  <a:srgbClr val="2195F2"/>
                </a:solidFill>
              </a:rPr>
              <a:t>IMPLEMENTING</a:t>
            </a:r>
            <a:r>
              <a:rPr sz="1900" spc="5" dirty="0">
                <a:solidFill>
                  <a:srgbClr val="2195F2"/>
                </a:solidFill>
              </a:rPr>
              <a:t> </a:t>
            </a:r>
            <a:r>
              <a:rPr sz="1900" spc="130" dirty="0">
                <a:solidFill>
                  <a:srgbClr val="2399F6"/>
                </a:solidFill>
              </a:rPr>
              <a:t>NEAT</a:t>
            </a:r>
            <a:r>
              <a:rPr sz="1900" spc="-40" dirty="0">
                <a:solidFill>
                  <a:srgbClr val="2399F6"/>
                </a:solidFill>
              </a:rPr>
              <a:t> </a:t>
            </a:r>
            <a:r>
              <a:rPr sz="1900" spc="105" dirty="0">
                <a:solidFill>
                  <a:srgbClr val="2195F4"/>
                </a:solidFill>
              </a:rPr>
              <a:t>IN</a:t>
            </a:r>
            <a:r>
              <a:rPr sz="1900" spc="-60" dirty="0">
                <a:solidFill>
                  <a:srgbClr val="2195F4"/>
                </a:solidFill>
              </a:rPr>
              <a:t> </a:t>
            </a:r>
            <a:r>
              <a:rPr sz="1900" spc="200" dirty="0">
                <a:solidFill>
                  <a:srgbClr val="2195F4"/>
                </a:solidFill>
              </a:rPr>
              <a:t>FLAPPY</a:t>
            </a:r>
            <a:r>
              <a:rPr sz="1900" spc="-120" dirty="0">
                <a:solidFill>
                  <a:srgbClr val="2195F4"/>
                </a:solidFill>
              </a:rPr>
              <a:t> </a:t>
            </a:r>
            <a:r>
              <a:rPr sz="1900" spc="140" dirty="0">
                <a:solidFill>
                  <a:srgbClr val="2195F4"/>
                </a:solidFill>
              </a:rPr>
              <a:t>BIRD</a:t>
            </a:r>
            <a:endParaRPr sz="1900"/>
          </a:p>
          <a:p>
            <a:pPr marL="67945">
              <a:lnSpc>
                <a:spcPct val="100000"/>
              </a:lnSpc>
              <a:spcBef>
                <a:spcPts val="375"/>
              </a:spcBef>
            </a:pPr>
            <a:r>
              <a:rPr sz="950" spc="55" dirty="0">
                <a:solidFill>
                  <a:srgbClr val="6B6B6B"/>
                </a:solidFill>
              </a:rPr>
              <a:t>NEAT</a:t>
            </a:r>
            <a:r>
              <a:rPr sz="950" spc="70" dirty="0">
                <a:solidFill>
                  <a:srgbClr val="6B6B6B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4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Flappy</a:t>
            </a:r>
            <a:r>
              <a:rPr sz="950" spc="95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Bird:</a:t>
            </a:r>
            <a:r>
              <a:rPr sz="950" spc="6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Integrating</a:t>
            </a:r>
            <a:r>
              <a:rPr sz="950" spc="16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AI</a:t>
            </a:r>
            <a:r>
              <a:rPr sz="950" spc="70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25" dirty="0">
                <a:solidFill>
                  <a:srgbClr val="6E6E6E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Gaming</a:t>
            </a:r>
            <a:endParaRPr sz="950"/>
          </a:p>
        </p:txBody>
      </p:sp>
      <p:sp>
        <p:nvSpPr>
          <p:cNvPr id="5" name="object 5"/>
          <p:cNvSpPr txBox="1"/>
          <p:nvPr/>
        </p:nvSpPr>
        <p:spPr>
          <a:xfrm>
            <a:off x="513509" y="1686814"/>
            <a:ext cx="708660" cy="15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indent="-93980">
              <a:lnSpc>
                <a:spcPct val="100000"/>
              </a:lnSpc>
              <a:spcBef>
                <a:spcPts val="100"/>
              </a:spcBef>
              <a:buClr>
                <a:srgbClr val="2395F2"/>
              </a:buClr>
              <a:buChar char="•"/>
              <a:tabLst>
                <a:tab pos="106680" algn="l"/>
              </a:tabLst>
            </a:pPr>
            <a:r>
              <a:rPr sz="850" spc="-10" dirty="0">
                <a:solidFill>
                  <a:srgbClr val="4495D4"/>
                </a:solidFill>
                <a:latin typeface="Calibri"/>
                <a:cs typeface="Calibri"/>
              </a:rPr>
              <a:t>Initialization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158" y="1876805"/>
            <a:ext cx="1409065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63500" indent="-6350">
              <a:lnSpc>
                <a:spcPct val="113700"/>
              </a:lnSpc>
              <a:spcBef>
                <a:spcPts val="100"/>
              </a:spcBef>
            </a:pPr>
            <a:r>
              <a:rPr sz="950" spc="20" dirty="0">
                <a:solidFill>
                  <a:srgbClr val="1A1A1A"/>
                </a:solidFill>
                <a:latin typeface="Calibri"/>
                <a:cs typeface="Calibri"/>
              </a:rPr>
              <a:t>Create</a:t>
            </a:r>
            <a:r>
              <a:rPr sz="95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55" dirty="0">
                <a:solidFill>
                  <a:srgbClr val="161616"/>
                </a:solidFill>
                <a:latin typeface="Calibri"/>
                <a:cs typeface="Calibri"/>
              </a:rPr>
              <a:t>a</a:t>
            </a:r>
            <a:r>
              <a:rPr sz="9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population</a:t>
            </a:r>
            <a:r>
              <a:rPr sz="95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61616"/>
                </a:solidFill>
                <a:latin typeface="Calibri"/>
                <a:cs typeface="Calibri"/>
              </a:rPr>
              <a:t>random</a:t>
            </a:r>
            <a:r>
              <a:rPr sz="950" spc="1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50" spc="1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networks.</a:t>
            </a:r>
            <a:endParaRPr sz="950">
              <a:latin typeface="Calibri"/>
              <a:cs typeface="Calibri"/>
            </a:endParaRPr>
          </a:p>
          <a:p>
            <a:pPr marL="18415" marR="5080" indent="1905">
              <a:lnSpc>
                <a:spcPct val="111900"/>
              </a:lnSpc>
              <a:spcBef>
                <a:spcPts val="340"/>
              </a:spcBef>
            </a:pP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I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n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this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first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step,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diverse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set</a:t>
            </a:r>
            <a:r>
              <a:rPr sz="900" spc="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networks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generated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randomly</a:t>
            </a:r>
            <a:r>
              <a:rPr sz="900" spc="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begin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training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process.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1702" y="1870710"/>
            <a:ext cx="1490345" cy="1505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0" indent="635">
              <a:lnSpc>
                <a:spcPct val="115100"/>
              </a:lnSpc>
              <a:spcBef>
                <a:spcPts val="105"/>
              </a:spcBef>
            </a:pPr>
            <a:r>
              <a:rPr sz="950" spc="50" dirty="0">
                <a:solidFill>
                  <a:srgbClr val="181818"/>
                </a:solidFill>
                <a:latin typeface="Calibri"/>
                <a:cs typeface="Calibri"/>
              </a:rPr>
              <a:t>Allow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 each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network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 control</a:t>
            </a:r>
            <a:r>
              <a:rPr sz="950" spc="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bird,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evaluating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performance</a:t>
            </a:r>
            <a:r>
              <a:rPr sz="950" spc="1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based</a:t>
            </a:r>
            <a:r>
              <a:rPr sz="95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 survival</a:t>
            </a:r>
            <a:r>
              <a:rPr sz="950" spc="8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5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A1A1A"/>
                </a:solidFill>
                <a:latin typeface="Calibri"/>
                <a:cs typeface="Calibri"/>
              </a:rPr>
              <a:t>points.</a:t>
            </a:r>
            <a:endParaRPr sz="950">
              <a:latin typeface="Calibri"/>
              <a:cs typeface="Calibri"/>
            </a:endParaRPr>
          </a:p>
          <a:p>
            <a:pPr marL="12700" marR="5080" indent="-635">
              <a:lnSpc>
                <a:spcPct val="112799"/>
              </a:lnSpc>
              <a:spcBef>
                <a:spcPts val="310"/>
              </a:spcBef>
            </a:pPr>
            <a:r>
              <a:rPr sz="900" spc="-20" dirty="0">
                <a:solidFill>
                  <a:srgbClr val="151515"/>
                </a:solidFill>
                <a:latin typeface="Calibri"/>
                <a:cs typeface="Calibri"/>
              </a:rPr>
              <a:t>Each</a:t>
            </a:r>
            <a:r>
              <a:rPr sz="900" spc="-4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neural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network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tested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by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controlling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bird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in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game,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where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their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9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assessed</a:t>
            </a:r>
            <a:r>
              <a:rPr sz="90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based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long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they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survive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points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they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score.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4501" y="1876805"/>
            <a:ext cx="1412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124460" indent="-1270">
              <a:lnSpc>
                <a:spcPct val="113700"/>
              </a:lnSpc>
              <a:spcBef>
                <a:spcPts val="100"/>
              </a:spcBef>
            </a:pP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Identifytop-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performing genomes.</a:t>
            </a:r>
            <a:endParaRPr sz="950">
              <a:latin typeface="Calibri"/>
              <a:cs typeface="Calibri"/>
            </a:endParaRPr>
          </a:p>
          <a:p>
            <a:pPr marL="13970" marR="5080">
              <a:lnSpc>
                <a:spcPct val="111900"/>
              </a:lnSpc>
              <a:spcBef>
                <a:spcPts val="340"/>
              </a:spcBef>
            </a:pP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After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simulation,</a:t>
            </a:r>
            <a:r>
              <a:rPr sz="900" spc="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best-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performing</a:t>
            </a:r>
            <a:r>
              <a:rPr sz="900" spc="6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neural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networks,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or</a:t>
            </a:r>
            <a:r>
              <a:rPr sz="900" spc="5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genomes,</a:t>
            </a:r>
            <a:r>
              <a:rPr sz="9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are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selected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based</a:t>
            </a:r>
            <a:r>
              <a:rPr sz="90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their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metrics.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8479" y="1876805"/>
            <a:ext cx="1510030" cy="116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65" indent="635">
              <a:lnSpc>
                <a:spcPct val="113700"/>
              </a:lnSpc>
              <a:spcBef>
                <a:spcPts val="100"/>
              </a:spcBef>
            </a:pP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Apply</a:t>
            </a:r>
            <a:r>
              <a:rPr sz="950" spc="1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genetic</a:t>
            </a:r>
            <a:r>
              <a:rPr sz="950" spc="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algorithms</a:t>
            </a:r>
            <a:r>
              <a:rPr sz="950" spc="18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A1A1A"/>
                </a:solidFill>
                <a:latin typeface="Calibri"/>
                <a:cs typeface="Calibri"/>
              </a:rPr>
              <a:t>breed</a:t>
            </a:r>
            <a:r>
              <a:rPr sz="950" spc="7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new</a:t>
            </a:r>
            <a:r>
              <a:rPr sz="950" spc="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networks.</a:t>
            </a:r>
            <a:endParaRPr sz="950">
              <a:latin typeface="Calibri"/>
              <a:cs typeface="Calibri"/>
            </a:endParaRPr>
          </a:p>
          <a:p>
            <a:pPr marL="13970" marR="5080" indent="-1905">
              <a:lnSpc>
                <a:spcPct val="112200"/>
              </a:lnSpc>
              <a:spcBef>
                <a:spcPts val="335"/>
              </a:spcBef>
            </a:pP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Using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genetic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algorithms,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51515"/>
                </a:solidFill>
                <a:latin typeface="Calibri"/>
                <a:cs typeface="Calibri"/>
              </a:rPr>
              <a:t>selected</a:t>
            </a:r>
            <a:r>
              <a:rPr sz="900" spc="5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top-performing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genomes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are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bred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create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new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networks,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continuing</a:t>
            </a:r>
            <a:r>
              <a:rPr sz="9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cycle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improvement.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040B1A-8EC0-5E11-77E3-8CFABA68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4463" y="388351"/>
            <a:ext cx="3956050" cy="3365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21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95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modecontrolsgameplay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mode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actively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manages</a:t>
            </a:r>
            <a:r>
              <a:rPr sz="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bird's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movements,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adapting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game's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environment.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8128" y="1523387"/>
            <a:ext cx="4396105" cy="3429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275"/>
              </a:spcBef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Adaptive</a:t>
            </a:r>
            <a:r>
              <a:rPr sz="9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8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Calibri"/>
                <a:cs typeface="Calibri"/>
              </a:rPr>
              <a:t>gameplay,</a:t>
            </a:r>
            <a:r>
              <a:rPr sz="8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strategies, leading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85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progressively</a:t>
            </a:r>
            <a:r>
              <a:rPr sz="8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scores.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5790" y="2229104"/>
            <a:ext cx="74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9999"/>
                </a:solidFill>
                <a:latin typeface="Calibri"/>
                <a:cs typeface="Calibri"/>
              </a:rPr>
              <a:t>“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082" y="2850896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evaluationsak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8628" y="2666110"/>
            <a:ext cx="2962275" cy="3473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Showcasingadaptive</a:t>
            </a:r>
            <a:r>
              <a:rPr sz="1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earning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genomes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excel</a:t>
            </a:r>
            <a:r>
              <a:rPr sz="9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9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game's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7700" y="3814134"/>
            <a:ext cx="4431665" cy="5448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08585" algn="ctr">
              <a:lnSpc>
                <a:spcPct val="100000"/>
              </a:lnSpc>
              <a:spcBef>
                <a:spcPts val="240"/>
              </a:spcBef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9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decision-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endParaRPr sz="950">
              <a:latin typeface="Calibri"/>
              <a:cs typeface="Calibri"/>
            </a:endParaRPr>
          </a:p>
          <a:p>
            <a:pPr marR="110489" algn="ctr">
              <a:lnSpc>
                <a:spcPct val="100000"/>
              </a:lnSpc>
              <a:spcBef>
                <a:spcPts val="135"/>
              </a:spcBef>
              <a:tabLst>
                <a:tab pos="610870" algn="l"/>
              </a:tabLst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AI's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ga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provides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valuable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decision-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effectiveness.</a:t>
            </a:r>
            <a:endParaRPr sz="900">
              <a:latin typeface="Calibri"/>
              <a:cs typeface="Calibri"/>
            </a:endParaRPr>
          </a:p>
          <a:p>
            <a:pPr marL="1390650">
              <a:lnSpc>
                <a:spcPct val="100000"/>
              </a:lnSpc>
              <a:spcBef>
                <a:spcPts val="750"/>
              </a:spcBef>
              <a:tabLst>
                <a:tab pos="3200400" algn="l"/>
                <a:tab pos="3813175" algn="l"/>
              </a:tabLst>
            </a:pPr>
            <a:r>
              <a:rPr sz="700" spc="-45" dirty="0">
                <a:solidFill>
                  <a:srgbClr val="8C9360"/>
                </a:solidFill>
                <a:latin typeface="Calibri"/>
                <a:cs typeface="Calibri"/>
              </a:rPr>
              <a:t>—</a:t>
            </a:r>
            <a:r>
              <a:rPr sz="700" spc="-50" dirty="0">
                <a:solidFill>
                  <a:srgbClr val="8C9360"/>
                </a:solidFill>
                <a:latin typeface="Calibri"/>
                <a:cs typeface="Calibri"/>
              </a:rPr>
              <a:t>—</a:t>
            </a:r>
            <a:r>
              <a:rPr sz="700" dirty="0">
                <a:solidFill>
                  <a:srgbClr val="8C9360"/>
                </a:solidFill>
                <a:latin typeface="Calibri"/>
                <a:cs typeface="Calibri"/>
              </a:rPr>
              <a:t>	</a:t>
            </a:r>
            <a:r>
              <a:rPr sz="700" dirty="0">
                <a:solidFill>
                  <a:srgbClr val="CACACA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700" spc="90" dirty="0">
                <a:solidFill>
                  <a:srgbClr val="CACACA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70" dirty="0">
                <a:solidFill>
                  <a:srgbClr val="E4E4E4"/>
                </a:solidFill>
                <a:latin typeface="Calibri"/>
                <a:cs typeface="Calibri"/>
                <a:hlinkClick r:id="rId2"/>
              </a:rPr>
              <a:t>eoted</a:t>
            </a:r>
            <a:r>
              <a:rPr sz="700" spc="-20" dirty="0">
                <a:solidFill>
                  <a:srgbClr val="E4E4E4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10" dirty="0">
                <a:solidFill>
                  <a:srgbClr val="F0F0F0"/>
                </a:solidFill>
                <a:latin typeface="Calibri"/>
                <a:cs typeface="Calibri"/>
                <a:hlinkClick r:id="rId2"/>
              </a:rPr>
              <a:t>usins</a:t>
            </a:r>
            <a:r>
              <a:rPr sz="700" dirty="0">
                <a:solidFill>
                  <a:srgbClr val="F0F0F0"/>
                </a:solidFill>
                <a:latin typeface="Calibri"/>
                <a:cs typeface="Calibri"/>
                <a:hlinkClick r:id="rId2"/>
              </a:rPr>
              <a:t>	</a:t>
            </a:r>
            <a:r>
              <a:rPr sz="700" spc="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presentations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is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885" y="1719579"/>
            <a:ext cx="1945639" cy="10420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6350">
              <a:lnSpc>
                <a:spcPts val="2350"/>
              </a:lnSpc>
              <a:spcBef>
                <a:spcPts val="420"/>
              </a:spcBef>
            </a:pPr>
            <a:r>
              <a:rPr sz="2200" spc="6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2200" spc="-1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181818"/>
                </a:solidFill>
                <a:latin typeface="Calibri"/>
                <a:cs typeface="Calibri"/>
              </a:rPr>
              <a:t>MODE:</a:t>
            </a:r>
            <a:r>
              <a:rPr sz="2200" spc="-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2200" spc="-2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C1C1C"/>
                </a:solidFill>
                <a:latin typeface="Calibri"/>
                <a:cs typeface="Calibri"/>
              </a:rPr>
              <a:t>DEEP </a:t>
            </a:r>
            <a:r>
              <a:rPr sz="2200" spc="-20" dirty="0">
                <a:solidFill>
                  <a:srgbClr val="1A1A1A"/>
                </a:solidFill>
                <a:latin typeface="Calibri"/>
                <a:cs typeface="Calibri"/>
              </a:rPr>
              <a:t>DIVE</a:t>
            </a:r>
            <a:endParaRPr sz="2200">
              <a:latin typeface="Calibri"/>
              <a:cs typeface="Calibri"/>
            </a:endParaRPr>
          </a:p>
          <a:p>
            <a:pPr marL="24765" marR="8890" indent="-3175">
              <a:lnSpc>
                <a:spcPct val="106700"/>
              </a:lnSpc>
              <a:spcBef>
                <a:spcPts val="290"/>
              </a:spcBef>
            </a:pPr>
            <a:r>
              <a:rPr sz="1050" spc="-20" dirty="0">
                <a:solidFill>
                  <a:srgbClr val="6D6D6D"/>
                </a:solidFill>
                <a:latin typeface="Calibri"/>
                <a:cs typeface="Calibri"/>
              </a:rPr>
              <a:t>Exploring</a:t>
            </a:r>
            <a:r>
              <a:rPr sz="1050" dirty="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07070"/>
                </a:solidFill>
                <a:latin typeface="Calibri"/>
                <a:cs typeface="Calibri"/>
              </a:rPr>
              <a:t>Al </a:t>
            </a:r>
            <a:r>
              <a:rPr sz="1050" spc="-30" dirty="0">
                <a:solidFill>
                  <a:srgbClr val="707070"/>
                </a:solidFill>
                <a:latin typeface="Calibri"/>
                <a:cs typeface="Calibri"/>
              </a:rPr>
              <a:t>Strategies</a:t>
            </a:r>
            <a:r>
              <a:rPr sz="1050" spc="2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50" spc="-45" dirty="0">
                <a:solidFill>
                  <a:srgbClr val="727272"/>
                </a:solidFill>
                <a:latin typeface="Calibri"/>
                <a:cs typeface="Calibri"/>
              </a:rPr>
              <a:t>in</a:t>
            </a:r>
            <a:r>
              <a:rPr sz="1050" spc="-10" dirty="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sz="1050" spc="-25" dirty="0">
                <a:solidFill>
                  <a:srgbClr val="707070"/>
                </a:solidFill>
                <a:latin typeface="Calibri"/>
                <a:cs typeface="Calibri"/>
              </a:rPr>
              <a:t>Flappy</a:t>
            </a:r>
            <a:r>
              <a:rPr sz="1050" spc="1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6E6E6E"/>
                </a:solidFill>
                <a:latin typeface="Calibri"/>
                <a:cs typeface="Calibri"/>
              </a:rPr>
              <a:t>Bird </a:t>
            </a:r>
            <a:r>
              <a:rPr sz="1050" spc="-30" dirty="0">
                <a:solidFill>
                  <a:srgbClr val="707070"/>
                </a:solidFill>
                <a:latin typeface="Calibri"/>
                <a:cs typeface="Calibri"/>
              </a:rPr>
              <a:t>through</a:t>
            </a:r>
            <a:r>
              <a:rPr sz="1050" spc="-20" dirty="0">
                <a:solidFill>
                  <a:srgbClr val="707070"/>
                </a:solidFill>
                <a:latin typeface="Calibri"/>
                <a:cs typeface="Calibri"/>
              </a:rPr>
              <a:t> NEAT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E631A-58EA-CD2F-5DB5-FD166433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475" y="4200144"/>
            <a:ext cx="1334857" cy="2011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809" y="1243583"/>
            <a:ext cx="618666" cy="6217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1714" y="1883664"/>
            <a:ext cx="1767619" cy="1609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5809" y="1255775"/>
            <a:ext cx="594285" cy="600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619" y="173736"/>
            <a:ext cx="1624380" cy="15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4762" y="2651760"/>
            <a:ext cx="338285" cy="670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7047" y="2435351"/>
            <a:ext cx="173714" cy="365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680"/>
              </a:spcBef>
            </a:pPr>
            <a:r>
              <a:rPr spc="-35" dirty="0">
                <a:solidFill>
                  <a:srgbClr val="2195F2"/>
                </a:solidFill>
              </a:rPr>
              <a:t>NORMAL</a:t>
            </a:r>
            <a:r>
              <a:rPr spc="-90" dirty="0">
                <a:solidFill>
                  <a:srgbClr val="2195F2"/>
                </a:solidFill>
              </a:rPr>
              <a:t> </a:t>
            </a:r>
            <a:r>
              <a:rPr dirty="0"/>
              <a:t>PLAYERMODE:</a:t>
            </a:r>
            <a:r>
              <a:rPr spc="-95" dirty="0"/>
              <a:t> </a:t>
            </a:r>
            <a:r>
              <a:rPr spc="-10" dirty="0">
                <a:solidFill>
                  <a:srgbClr val="2197F0"/>
                </a:solidFill>
              </a:rPr>
              <a:t>HUMANVS.AI</a:t>
            </a:r>
          </a:p>
          <a:p>
            <a:pPr marL="68580">
              <a:lnSpc>
                <a:spcPct val="100000"/>
              </a:lnSpc>
              <a:spcBef>
                <a:spcPts val="265"/>
              </a:spcBef>
            </a:pPr>
            <a:r>
              <a:rPr sz="1000" spc="-10" dirty="0">
                <a:solidFill>
                  <a:srgbClr val="6D6D6D"/>
                </a:solidFill>
              </a:rPr>
              <a:t>Comparing</a:t>
            </a:r>
            <a:r>
              <a:rPr sz="1000" spc="30" dirty="0">
                <a:solidFill>
                  <a:srgbClr val="6D6D6D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Human</a:t>
            </a:r>
            <a:r>
              <a:rPr sz="1000" spc="30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E6E6E"/>
                </a:solidFill>
              </a:rPr>
              <a:t>Intuition</a:t>
            </a:r>
            <a:r>
              <a:rPr sz="1000" spc="-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707070"/>
                </a:solidFill>
              </a:rPr>
              <a:t>and</a:t>
            </a:r>
            <a:r>
              <a:rPr sz="1000" spc="10" dirty="0">
                <a:solidFill>
                  <a:srgbClr val="707070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AI</a:t>
            </a:r>
            <a:r>
              <a:rPr sz="1000" spc="-50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E6E6E"/>
                </a:solidFill>
              </a:rPr>
              <a:t>Learning</a:t>
            </a:r>
            <a:r>
              <a:rPr sz="1000" spc="-1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Capabilities in</a:t>
            </a:r>
            <a:r>
              <a:rPr sz="1000" spc="-30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Flappy</a:t>
            </a:r>
            <a:r>
              <a:rPr sz="1000" spc="-15" dirty="0">
                <a:solidFill>
                  <a:srgbClr val="6E6E6E"/>
                </a:solidFill>
              </a:rPr>
              <a:t> </a:t>
            </a:r>
            <a:r>
              <a:rPr sz="1000" spc="-20" dirty="0">
                <a:solidFill>
                  <a:srgbClr val="6D6D6D"/>
                </a:solidFill>
              </a:rPr>
              <a:t>Bird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20828" y="3552952"/>
            <a:ext cx="698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solidFill>
                  <a:srgbClr val="1A1A1A"/>
                </a:solidFill>
                <a:latin typeface="Calibri"/>
                <a:cs typeface="Calibri"/>
              </a:rPr>
              <a:t>•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828" y="1953641"/>
            <a:ext cx="2429510" cy="18624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777875">
              <a:lnSpc>
                <a:spcPct val="100000"/>
              </a:lnSpc>
              <a:spcBef>
                <a:spcPts val="819"/>
              </a:spcBef>
            </a:pPr>
            <a:r>
              <a:rPr sz="1050" spc="-20" dirty="0">
                <a:solidFill>
                  <a:srgbClr val="161616"/>
                </a:solidFill>
                <a:latin typeface="Calibri"/>
                <a:cs typeface="Calibri"/>
              </a:rPr>
              <a:t>Human </a:t>
            </a:r>
            <a:r>
              <a:rPr sz="1050" spc="-10" dirty="0">
                <a:solidFill>
                  <a:srgbClr val="181818"/>
                </a:solidFill>
                <a:latin typeface="Calibri"/>
                <a:cs typeface="Calibri"/>
              </a:rPr>
              <a:t>Intuition</a:t>
            </a:r>
            <a:endParaRPr sz="1050">
              <a:latin typeface="Calibri"/>
              <a:cs typeface="Calibri"/>
            </a:endParaRPr>
          </a:p>
          <a:p>
            <a:pPr marL="260350" indent="-247650">
              <a:lnSpc>
                <a:spcPct val="100000"/>
              </a:lnSpc>
              <a:spcBef>
                <a:spcPts val="484"/>
              </a:spcBef>
              <a:buClr>
                <a:srgbClr val="1A1A1A"/>
              </a:buClr>
              <a:buChar char="•"/>
              <a:tabLst>
                <a:tab pos="260350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manually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control</a:t>
            </a:r>
            <a:r>
              <a:rPr sz="7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bird,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relying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7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instinct</a:t>
            </a:r>
            <a:r>
              <a:rPr sz="7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endParaRPr sz="700">
              <a:latin typeface="Calibri"/>
              <a:cs typeface="Calibri"/>
            </a:endParaRPr>
          </a:p>
          <a:p>
            <a:pPr marL="1132840">
              <a:lnSpc>
                <a:spcPct val="100000"/>
              </a:lnSpc>
              <a:spcBef>
                <a:spcPts val="165"/>
              </a:spcBef>
            </a:pP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reflexes.</a:t>
            </a:r>
            <a:endParaRPr sz="700">
              <a:latin typeface="Calibri"/>
              <a:cs typeface="Calibri"/>
            </a:endParaRPr>
          </a:p>
          <a:p>
            <a:pPr marL="214629" indent="-201930">
              <a:lnSpc>
                <a:spcPct val="100000"/>
              </a:lnSpc>
              <a:spcBef>
                <a:spcPts val="215"/>
              </a:spcBef>
              <a:buChar char="•"/>
              <a:tabLst>
                <a:tab pos="214629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Human</a:t>
            </a:r>
            <a:r>
              <a:rPr sz="7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adapt</a:t>
            </a:r>
            <a:r>
              <a:rPr sz="700" spc="-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quickly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7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unexpected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changes</a:t>
            </a:r>
            <a:r>
              <a:rPr sz="7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endParaRPr sz="700">
              <a:latin typeface="Calibri"/>
              <a:cs typeface="Calibri"/>
            </a:endParaRPr>
          </a:p>
          <a:p>
            <a:pPr marL="1110615">
              <a:lnSpc>
                <a:spcPct val="100000"/>
              </a:lnSpc>
              <a:spcBef>
                <a:spcPts val="145"/>
              </a:spcBef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game.</a:t>
            </a:r>
            <a:endParaRPr sz="700">
              <a:latin typeface="Calibri"/>
              <a:cs typeface="Calibri"/>
            </a:endParaRPr>
          </a:p>
          <a:p>
            <a:pPr marL="163195" indent="-150495">
              <a:lnSpc>
                <a:spcPct val="100000"/>
              </a:lnSpc>
              <a:spcBef>
                <a:spcPts val="170"/>
              </a:spcBef>
              <a:buClr>
                <a:srgbClr val="1A1A1A"/>
              </a:buClr>
              <a:buChar char="•"/>
              <a:tabLst>
                <a:tab pos="163195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Strengths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include</a:t>
            </a:r>
            <a:r>
              <a:rPr sz="7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creativity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in</a:t>
            </a:r>
            <a:r>
              <a:rPr sz="700" spc="-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maneuvering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around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obstacles.</a:t>
            </a:r>
            <a:endParaRPr sz="700">
              <a:latin typeface="Calibri"/>
              <a:cs typeface="Calibri"/>
            </a:endParaRPr>
          </a:p>
          <a:p>
            <a:pPr marL="247650" indent="-234950">
              <a:lnSpc>
                <a:spcPct val="100000"/>
              </a:lnSpc>
              <a:spcBef>
                <a:spcPts val="170"/>
              </a:spcBef>
              <a:buChar char="•"/>
              <a:tabLst>
                <a:tab pos="247650" algn="l"/>
              </a:tabLst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Players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often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C1C1C"/>
                </a:solidFill>
                <a:latin typeface="Calibri"/>
                <a:cs typeface="Calibri"/>
              </a:rPr>
              <a:t>use</a:t>
            </a:r>
            <a:r>
              <a:rPr sz="7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personal</a:t>
            </a:r>
            <a:r>
              <a:rPr sz="7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strategies</a:t>
            </a:r>
            <a:r>
              <a:rPr sz="7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that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evolve</a:t>
            </a:r>
            <a:r>
              <a:rPr sz="7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through</a:t>
            </a:r>
            <a:endParaRPr sz="700">
              <a:latin typeface="Calibri"/>
              <a:cs typeface="Calibri"/>
            </a:endParaRPr>
          </a:p>
          <a:p>
            <a:pPr marL="1074420">
              <a:lnSpc>
                <a:spcPct val="100000"/>
              </a:lnSpc>
              <a:spcBef>
                <a:spcPts val="165"/>
              </a:spcBef>
            </a:pP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experience.</a:t>
            </a:r>
            <a:endParaRPr sz="700">
              <a:latin typeface="Calibri"/>
              <a:cs typeface="Calibri"/>
            </a:endParaRPr>
          </a:p>
          <a:p>
            <a:pPr marL="159385" indent="-146685">
              <a:lnSpc>
                <a:spcPct val="100000"/>
              </a:lnSpc>
              <a:spcBef>
                <a:spcPts val="215"/>
              </a:spcBef>
              <a:buClr>
                <a:srgbClr val="181818"/>
              </a:buClr>
              <a:buChar char="•"/>
              <a:tabLst>
                <a:tab pos="159385" algn="l"/>
              </a:tabLst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Humans</a:t>
            </a:r>
            <a:r>
              <a:rPr sz="7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can</a:t>
            </a:r>
            <a:r>
              <a:rPr sz="7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make</a:t>
            </a:r>
            <a:r>
              <a:rPr sz="7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split-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second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decisions</a:t>
            </a:r>
            <a:r>
              <a:rPr sz="7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based</a:t>
            </a:r>
            <a:r>
              <a:rPr sz="7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700" spc="-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visual</a:t>
            </a:r>
            <a:r>
              <a:rPr sz="7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cues.</a:t>
            </a:r>
            <a:endParaRPr sz="7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145"/>
              </a:spcBef>
              <a:buClr>
                <a:srgbClr val="181818"/>
              </a:buClr>
              <a:buChar char="•"/>
              <a:tabLst>
                <a:tab pos="264160" algn="l"/>
              </a:tabLst>
            </a:pP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Social</a:t>
            </a:r>
            <a:r>
              <a:rPr sz="7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interactions</a:t>
            </a:r>
            <a:r>
              <a:rPr sz="7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7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enhance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learning</a:t>
            </a:r>
            <a:r>
              <a:rPr sz="7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through </a:t>
            </a:r>
            <a:r>
              <a:rPr sz="700" spc="-10" dirty="0">
                <a:solidFill>
                  <a:srgbClr val="151515"/>
                </a:solidFill>
                <a:latin typeface="Calibri"/>
                <a:cs typeface="Calibri"/>
              </a:rPr>
              <a:t>shared</a:t>
            </a:r>
            <a:endParaRPr sz="700">
              <a:latin typeface="Calibri"/>
              <a:cs typeface="Calibri"/>
            </a:endParaRPr>
          </a:p>
          <a:p>
            <a:pPr marL="137795" algn="ctr">
              <a:lnSpc>
                <a:spcPct val="100000"/>
              </a:lnSpc>
              <a:spcBef>
                <a:spcPts val="170"/>
              </a:spcBef>
            </a:pP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experiences.</a:t>
            </a:r>
            <a:endParaRPr sz="700">
              <a:latin typeface="Calibri"/>
              <a:cs typeface="Calibri"/>
            </a:endParaRPr>
          </a:p>
          <a:p>
            <a:pPr marL="238760" marR="93980" algn="ctr">
              <a:lnSpc>
                <a:spcPts val="1030"/>
              </a:lnSpc>
              <a:spcBef>
                <a:spcPts val="45"/>
              </a:spcBef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Human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may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feel</a:t>
            </a:r>
            <a:r>
              <a:rPr sz="700" spc="-3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more</a:t>
            </a:r>
            <a:r>
              <a:rPr sz="7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satisfaction</a:t>
            </a:r>
            <a:r>
              <a:rPr sz="7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from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7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success.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3237" y="1951091"/>
            <a:ext cx="2374265" cy="4375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593725">
              <a:lnSpc>
                <a:spcPct val="100000"/>
              </a:lnSpc>
              <a:spcBef>
                <a:spcPts val="840"/>
              </a:spcBef>
            </a:pPr>
            <a:r>
              <a:rPr sz="1050" dirty="0">
                <a:solidFill>
                  <a:srgbClr val="161616"/>
                </a:solidFill>
                <a:latin typeface="Calibri"/>
                <a:cs typeface="Calibri"/>
              </a:rPr>
              <a:t>AI</a:t>
            </a:r>
            <a:r>
              <a:rPr sz="105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Learning</a:t>
            </a:r>
            <a:r>
              <a:rPr sz="1050" spc="-6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Capabilities</a:t>
            </a:r>
            <a:endParaRPr sz="1050">
              <a:latin typeface="Calibri"/>
              <a:cs typeface="Calibri"/>
            </a:endParaRPr>
          </a:p>
          <a:p>
            <a:pPr marL="198755" indent="-186055">
              <a:lnSpc>
                <a:spcPct val="100000"/>
              </a:lnSpc>
              <a:spcBef>
                <a:spcPts val="459"/>
              </a:spcBef>
              <a:buClr>
                <a:srgbClr val="181818"/>
              </a:buClr>
              <a:buChar char="•"/>
              <a:tabLst>
                <a:tab pos="198755" algn="l"/>
              </a:tabLst>
            </a:pPr>
            <a:r>
              <a:rPr sz="65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65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utilizes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F1F1F"/>
                </a:solidFill>
                <a:latin typeface="Calibri"/>
                <a:cs typeface="Calibri"/>
              </a:rPr>
              <a:t>neural</a:t>
            </a:r>
            <a:r>
              <a:rPr sz="65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61616"/>
                </a:solidFill>
                <a:latin typeface="Calibri"/>
                <a:cs typeface="Calibri"/>
              </a:rPr>
              <a:t>networks</a:t>
            </a:r>
            <a:r>
              <a:rPr sz="65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65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optimize</a:t>
            </a:r>
            <a:r>
              <a:rPr sz="6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A1A1A"/>
                </a:solidFill>
                <a:latin typeface="Calibri"/>
                <a:cs typeface="Calibri"/>
              </a:rPr>
              <a:t>gameplay</a:t>
            </a:r>
            <a:r>
              <a:rPr sz="65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65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trial</a:t>
            </a:r>
            <a:r>
              <a:rPr sz="65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1653" y="2495804"/>
            <a:ext cx="60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181818"/>
                </a:solidFill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7187" y="2495804"/>
            <a:ext cx="1965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Benchmarking</a:t>
            </a:r>
            <a:r>
              <a:rPr sz="600" spc="1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play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styles</a:t>
            </a:r>
            <a:r>
              <a:rPr sz="60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313131"/>
                </a:solidFill>
                <a:latin typeface="Calibri"/>
                <a:cs typeface="Calibri"/>
              </a:rPr>
              <a:t>al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lows</a:t>
            </a:r>
            <a:r>
              <a:rPr sz="600" spc="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600" spc="10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learn</a:t>
            </a:r>
            <a:r>
              <a:rPr sz="6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from</a:t>
            </a:r>
            <a:r>
              <a:rPr sz="600" spc="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81818"/>
                </a:solidFill>
                <a:latin typeface="Calibri"/>
                <a:cs typeface="Calibri"/>
              </a:rPr>
              <a:t>successful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61905" y="2713853"/>
            <a:ext cx="42545" cy="2508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229"/>
              </a:spcBef>
            </a:pPr>
            <a:r>
              <a:rPr sz="600" spc="-50" dirty="0">
                <a:solidFill>
                  <a:srgbClr val="1A1A1A"/>
                </a:solidFill>
                <a:latin typeface="Calibri"/>
                <a:cs typeface="Calibri"/>
              </a:rPr>
              <a:t>¥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650" spc="-50" dirty="0">
                <a:solidFill>
                  <a:srgbClr val="181818"/>
                </a:solidFill>
                <a:latin typeface="Calibri"/>
                <a:cs typeface="Calibri"/>
              </a:rPr>
              <a:t>0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5937" y="2958846"/>
            <a:ext cx="38735" cy="12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" spc="-70" dirty="0">
                <a:solidFill>
                  <a:srgbClr val="1A1A1A"/>
                </a:solidFill>
                <a:latin typeface="Calibri"/>
                <a:cs typeface="Calibri"/>
              </a:rPr>
              <a:t>•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9205" y="3537966"/>
            <a:ext cx="65405" cy="12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-50" dirty="0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9043" y="2713853"/>
            <a:ext cx="2419350" cy="106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725" marR="68580" algn="ctr">
              <a:lnSpc>
                <a:spcPct val="119000"/>
              </a:lnSpc>
              <a:spcBef>
                <a:spcPts val="95"/>
              </a:spcBef>
            </a:pP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Strengths</a:t>
            </a:r>
            <a:r>
              <a:rPr sz="600" spc="9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include</a:t>
            </a:r>
            <a:r>
              <a:rPr sz="6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6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51515"/>
                </a:solidFill>
                <a:latin typeface="Calibri"/>
                <a:cs typeface="Calibri"/>
              </a:rPr>
              <a:t>ability</a:t>
            </a:r>
            <a:r>
              <a:rPr sz="600" spc="4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00" spc="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analyze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data</a:t>
            </a:r>
            <a:r>
              <a:rPr sz="600" spc="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C1C1C"/>
                </a:solidFill>
                <a:latin typeface="Calibri"/>
                <a:cs typeface="Calibri"/>
              </a:rPr>
              <a:t>at</a:t>
            </a:r>
            <a:r>
              <a:rPr sz="6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high</a:t>
            </a:r>
            <a:r>
              <a:rPr sz="600" spc="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61616"/>
                </a:solidFill>
                <a:latin typeface="Calibri"/>
                <a:cs typeface="Calibri"/>
              </a:rPr>
              <a:t>speeds.</a:t>
            </a:r>
            <a:r>
              <a:rPr sz="6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65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650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run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 multiple</a:t>
            </a:r>
            <a:r>
              <a:rPr sz="65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simulations</a:t>
            </a:r>
            <a:r>
              <a:rPr sz="65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5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discover</a:t>
            </a:r>
            <a:r>
              <a:rPr sz="65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sz="65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best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genome.</a:t>
            </a:r>
            <a:r>
              <a:rPr sz="65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Limitations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involve</a:t>
            </a:r>
            <a:r>
              <a:rPr sz="65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D2D2D"/>
                </a:solidFill>
                <a:latin typeface="Calibri"/>
                <a:cs typeface="Calibri"/>
              </a:rPr>
              <a:t>a</a:t>
            </a:r>
            <a:r>
              <a:rPr sz="650" spc="-50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61616"/>
                </a:solidFill>
                <a:latin typeface="Calibri"/>
                <a:cs typeface="Calibri"/>
              </a:rPr>
              <a:t>lack</a:t>
            </a:r>
            <a:r>
              <a:rPr sz="65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65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intuitive</a:t>
            </a:r>
            <a:r>
              <a:rPr sz="65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61616"/>
                </a:solidFill>
                <a:latin typeface="Calibri"/>
                <a:cs typeface="Calibri"/>
              </a:rPr>
              <a:t>understanding</a:t>
            </a:r>
            <a:r>
              <a:rPr sz="650" spc="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sz="65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65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dynam</a:t>
            </a:r>
            <a:r>
              <a:rPr sz="60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1A1A1A"/>
                </a:solidFill>
                <a:latin typeface="Calibri"/>
                <a:cs typeface="Calibri"/>
              </a:rPr>
              <a:t>ics.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250825" algn="l"/>
              </a:tabLst>
            </a:pPr>
            <a:r>
              <a:rPr sz="600" spc="-50" dirty="0">
                <a:solidFill>
                  <a:srgbClr val="161616"/>
                </a:solidFill>
                <a:latin typeface="Calibri"/>
                <a:cs typeface="Calibri"/>
              </a:rPr>
              <a:t>¥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	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Al</a:t>
            </a:r>
            <a:r>
              <a:rPr sz="600" spc="1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requires</a:t>
            </a:r>
            <a:r>
              <a:rPr sz="6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extensive</a:t>
            </a:r>
            <a:r>
              <a:rPr sz="600" spc="8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data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6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improve</a:t>
            </a:r>
            <a:r>
              <a:rPr sz="60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61616"/>
                </a:solidFill>
                <a:latin typeface="Calibri"/>
                <a:cs typeface="Calibri"/>
              </a:rPr>
              <a:t>effectively.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€</a:t>
            </a:r>
            <a:r>
              <a:rPr sz="600" spc="335" dirty="0">
                <a:solidFill>
                  <a:srgbClr val="1A1A1A"/>
                </a:solidFill>
                <a:latin typeface="Calibri"/>
                <a:cs typeface="Calibri"/>
              </a:rPr>
              <a:t> 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600" spc="7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learning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process</a:t>
            </a:r>
            <a:r>
              <a:rPr sz="600" spc="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600" spc="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based</a:t>
            </a:r>
            <a:r>
              <a:rPr sz="6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6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programmed</a:t>
            </a:r>
            <a:r>
              <a:rPr sz="6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algorit</a:t>
            </a:r>
            <a:r>
              <a:rPr sz="600" spc="-6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hms</a:t>
            </a:r>
            <a:r>
              <a:rPr sz="600" spc="4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rather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161616"/>
                </a:solidFill>
                <a:latin typeface="Calibri"/>
                <a:cs typeface="Calibri"/>
              </a:rPr>
              <a:t>tha</a:t>
            </a:r>
            <a:r>
              <a:rPr sz="600" spc="-20" dirty="0">
                <a:solidFill>
                  <a:srgbClr val="757575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  <a:p>
            <a:pPr marL="128905" algn="ctr">
              <a:lnSpc>
                <a:spcPct val="100000"/>
              </a:lnSpc>
              <a:spcBef>
                <a:spcPts val="145"/>
              </a:spcBef>
            </a:pP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instinct.</a:t>
            </a:r>
            <a:endParaRPr sz="650">
              <a:latin typeface="Calibri"/>
              <a:cs typeface="Calibri"/>
            </a:endParaRPr>
          </a:p>
          <a:p>
            <a:pPr marL="124460" algn="ctr">
              <a:lnSpc>
                <a:spcPct val="100000"/>
              </a:lnSpc>
              <a:spcBef>
                <a:spcPts val="155"/>
              </a:spcBef>
            </a:pP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Al</a:t>
            </a:r>
            <a:r>
              <a:rPr sz="650" spc="6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650" spc="-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perform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consistently</a:t>
            </a:r>
            <a:r>
              <a:rPr sz="65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without</a:t>
            </a:r>
            <a:r>
              <a:rPr sz="65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fatigue</a:t>
            </a:r>
            <a:r>
              <a:rPr sz="65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or</a:t>
            </a:r>
            <a:r>
              <a:rPr sz="65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emotional</a:t>
            </a:r>
            <a:endParaRPr sz="650">
              <a:latin typeface="Calibri"/>
              <a:cs typeface="Calibri"/>
            </a:endParaRPr>
          </a:p>
          <a:p>
            <a:pPr marL="126364" algn="ctr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1A1A1A"/>
                </a:solidFill>
                <a:latin typeface="Calibri"/>
                <a:cs typeface="Calibri"/>
              </a:rPr>
              <a:t>distractions.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1808B0-A111-A86A-3C8B-8FD3E5577D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3713" y="3127248"/>
            <a:ext cx="542476" cy="5425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3713" y="1652016"/>
            <a:ext cx="542476" cy="536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1904" y="1597152"/>
            <a:ext cx="1523809" cy="22920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4000" y="2398776"/>
            <a:ext cx="530285" cy="5273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830"/>
              </a:spcBef>
            </a:pPr>
            <a:r>
              <a:rPr sz="2150" dirty="0">
                <a:solidFill>
                  <a:srgbClr val="1F97F2"/>
                </a:solidFill>
              </a:rPr>
              <a:t>TRENDS</a:t>
            </a:r>
            <a:r>
              <a:rPr sz="2150" spc="-80" dirty="0">
                <a:solidFill>
                  <a:srgbClr val="1F97F2"/>
                </a:solidFill>
              </a:rPr>
              <a:t> </a:t>
            </a:r>
            <a:r>
              <a:rPr sz="2150" spc="60" dirty="0">
                <a:solidFill>
                  <a:srgbClr val="2195F2"/>
                </a:solidFill>
              </a:rPr>
              <a:t>IN</a:t>
            </a:r>
            <a:r>
              <a:rPr sz="2150" spc="-240" dirty="0">
                <a:solidFill>
                  <a:srgbClr val="2195F2"/>
                </a:solidFill>
              </a:rPr>
              <a:t> </a:t>
            </a:r>
            <a:r>
              <a:rPr sz="2150" spc="50" dirty="0">
                <a:solidFill>
                  <a:srgbClr val="1C95F2"/>
                </a:solidFill>
              </a:rPr>
              <a:t>AI</a:t>
            </a:r>
            <a:r>
              <a:rPr sz="2150" spc="-114" dirty="0">
                <a:solidFill>
                  <a:srgbClr val="1C95F2"/>
                </a:solidFill>
              </a:rPr>
              <a:t> </a:t>
            </a:r>
            <a:r>
              <a:rPr sz="2150" spc="-30" dirty="0">
                <a:solidFill>
                  <a:srgbClr val="2699F4"/>
                </a:solidFill>
              </a:rPr>
              <a:t>GAMING</a:t>
            </a:r>
            <a:r>
              <a:rPr sz="2150" spc="-140" dirty="0">
                <a:solidFill>
                  <a:srgbClr val="2699F4"/>
                </a:solidFill>
              </a:rPr>
              <a:t> </a:t>
            </a:r>
            <a:r>
              <a:rPr sz="2150" spc="65" dirty="0">
                <a:solidFill>
                  <a:srgbClr val="2195F2"/>
                </a:solidFill>
              </a:rPr>
              <a:t>FOR</a:t>
            </a:r>
            <a:r>
              <a:rPr sz="2150" spc="-195" dirty="0">
                <a:solidFill>
                  <a:srgbClr val="2195F2"/>
                </a:solidFill>
              </a:rPr>
              <a:t> </a:t>
            </a:r>
            <a:r>
              <a:rPr sz="2150" spc="-20" dirty="0">
                <a:solidFill>
                  <a:srgbClr val="2195F2"/>
                </a:solidFill>
              </a:rPr>
              <a:t>2024</a:t>
            </a:r>
            <a:endParaRPr sz="2150"/>
          </a:p>
          <a:p>
            <a:pPr marL="67945">
              <a:lnSpc>
                <a:spcPct val="100000"/>
              </a:lnSpc>
              <a:spcBef>
                <a:spcPts val="325"/>
              </a:spcBef>
            </a:pPr>
            <a:r>
              <a:rPr sz="950" dirty="0">
                <a:solidFill>
                  <a:srgbClr val="6E6E6E"/>
                </a:solidFill>
              </a:rPr>
              <a:t>Exploring</a:t>
            </a:r>
            <a:r>
              <a:rPr sz="950" spc="114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the</a:t>
            </a:r>
            <a:r>
              <a:rPr sz="950" spc="8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Future</a:t>
            </a:r>
            <a:r>
              <a:rPr sz="950" spc="5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of</a:t>
            </a:r>
            <a:r>
              <a:rPr sz="950" spc="6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Gaming</a:t>
            </a:r>
            <a:r>
              <a:rPr sz="950" spc="100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through</a:t>
            </a:r>
            <a:r>
              <a:rPr sz="950" spc="10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707070"/>
                </a:solidFill>
              </a:rPr>
              <a:t>AI</a:t>
            </a:r>
            <a:r>
              <a:rPr sz="950" spc="175" dirty="0">
                <a:solidFill>
                  <a:srgbClr val="707070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Innovations</a:t>
            </a:r>
            <a:endParaRPr sz="950"/>
          </a:p>
        </p:txBody>
      </p:sp>
      <p:sp>
        <p:nvSpPr>
          <p:cNvPr id="10" name="object 10"/>
          <p:cNvSpPr txBox="1"/>
          <p:nvPr/>
        </p:nvSpPr>
        <p:spPr>
          <a:xfrm>
            <a:off x="722381" y="1510523"/>
            <a:ext cx="1573530" cy="7385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98755" indent="340995" algn="just">
              <a:lnSpc>
                <a:spcPct val="100000"/>
              </a:lnSpc>
              <a:spcBef>
                <a:spcPts val="595"/>
              </a:spcBef>
            </a:pPr>
            <a:r>
              <a:rPr sz="95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50" spc="1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Transformations</a:t>
            </a:r>
            <a:endParaRPr sz="950">
              <a:latin typeface="Calibri"/>
              <a:cs typeface="Calibri"/>
            </a:endParaRPr>
          </a:p>
          <a:p>
            <a:pPr marL="12700" marR="13335" indent="186055" algn="just">
              <a:lnSpc>
                <a:spcPct val="112200"/>
              </a:lnSpc>
              <a:spcBef>
                <a:spcPts val="340"/>
              </a:spcBef>
            </a:pP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is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reshaping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gaming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reinforcement</a:t>
            </a:r>
            <a:r>
              <a:rPr sz="900" spc="8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learning,</a:t>
            </a:r>
            <a:r>
              <a:rPr sz="900" spc="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automated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testing,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 procedural</a:t>
            </a:r>
            <a:r>
              <a:rPr sz="900" spc="7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generation.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256" y="3001334"/>
            <a:ext cx="1826895" cy="7315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545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Innovative</a:t>
            </a:r>
            <a:r>
              <a:rPr sz="950" spc="1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Technologies</a:t>
            </a:r>
            <a:endParaRPr sz="950">
              <a:latin typeface="Calibri"/>
              <a:cs typeface="Calibri"/>
            </a:endParaRPr>
          </a:p>
          <a:p>
            <a:pPr marL="12700" marR="5080" indent="350520" algn="r">
              <a:lnSpc>
                <a:spcPct val="114399"/>
              </a:lnSpc>
              <a:spcBef>
                <a:spcPts val="265"/>
              </a:spcBef>
            </a:pP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Technologies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like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NeRF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voice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synthesis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will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create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more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immersive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engaging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gaming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environments.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3517" y="2181253"/>
            <a:ext cx="1804035" cy="8845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70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Personalized</a:t>
            </a:r>
            <a:r>
              <a:rPr sz="950" spc="114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Gameplay</a:t>
            </a:r>
            <a:endParaRPr sz="950">
              <a:latin typeface="Calibri"/>
              <a:cs typeface="Calibri"/>
            </a:endParaRPr>
          </a:p>
          <a:p>
            <a:pPr marL="12700" marR="5080" indent="7620">
              <a:lnSpc>
                <a:spcPct val="111900"/>
              </a:lnSpc>
              <a:spcBef>
                <a:spcPts val="315"/>
              </a:spcBef>
            </a:pP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2024,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will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tailor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experiences</a:t>
            </a:r>
            <a:r>
              <a:rPr sz="9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51515"/>
                </a:solidFill>
                <a:latin typeface="Calibri"/>
                <a:cs typeface="Calibri"/>
              </a:rPr>
              <a:t>individual</a:t>
            </a:r>
            <a:r>
              <a:rPr sz="900" spc="2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players,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boosting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engagement.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This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81818"/>
                </a:solidFill>
                <a:latin typeface="Calibri"/>
                <a:cs typeface="Calibri"/>
              </a:rPr>
              <a:t>done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mimicking</a:t>
            </a:r>
            <a:r>
              <a:rPr sz="90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human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brain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using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61616"/>
                </a:solidFill>
                <a:latin typeface="Calibri"/>
                <a:cs typeface="Calibri"/>
              </a:rPr>
              <a:t>deep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learning.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35CA3-195C-9323-3CF3-1EE0BC93B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9047" y="3547871"/>
            <a:ext cx="3623618" cy="1097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142" y="3401567"/>
            <a:ext cx="3407238" cy="944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999" y="1932432"/>
            <a:ext cx="3273143" cy="39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0095" y="1426463"/>
            <a:ext cx="1651808" cy="11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619" y="173736"/>
            <a:ext cx="1624380" cy="152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2761" y="1298447"/>
            <a:ext cx="3630295" cy="3810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525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750"/>
              </a:spcBef>
              <a:tabLst>
                <a:tab pos="470534" algn="l"/>
              </a:tabLst>
            </a:pPr>
            <a:r>
              <a:rPr sz="1500" spc="-75" baseline="-833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00" baseline="-8333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0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live</a:t>
            </a:r>
            <a:r>
              <a:rPr sz="1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7999" y="2005583"/>
            <a:ext cx="3264000" cy="4053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3810" y="1729232"/>
            <a:ext cx="333819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An</a:t>
            </a:r>
            <a:r>
              <a:rPr sz="900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overview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9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900" spc="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C1C1C"/>
                </a:solidFill>
                <a:latin typeface="Calibri"/>
                <a:cs typeface="Calibri"/>
              </a:rPr>
              <a:t>live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demonstration's</a:t>
            </a:r>
            <a:r>
              <a:rPr sz="900" spc="-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objectives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9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structure.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</a:pP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sz="10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0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105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60" dirty="0">
                <a:solidFill>
                  <a:srgbClr val="FFFFFF"/>
                </a:solidFill>
                <a:latin typeface="Arial MT"/>
                <a:cs typeface="Arial MT"/>
              </a:rPr>
              <a:t>normal</a:t>
            </a:r>
            <a:r>
              <a:rPr sz="1050" spc="-65" dirty="0">
                <a:solidFill>
                  <a:srgbClr val="FFFFFF"/>
                </a:solidFill>
                <a:latin typeface="Arial MT"/>
                <a:cs typeface="Arial MT"/>
              </a:rPr>
              <a:t> player</a:t>
            </a:r>
            <a:r>
              <a:rPr sz="10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modes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 indent="4445">
              <a:lnSpc>
                <a:spcPct val="111100"/>
              </a:lnSpc>
              <a:spcBef>
                <a:spcPts val="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Insight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into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different</a:t>
            </a:r>
            <a:r>
              <a:rPr sz="900" spc="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modes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available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game,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highlighting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900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versus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human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gameplay.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680"/>
              </a:spcBef>
            </a:pPr>
            <a:r>
              <a:rPr spc="50" dirty="0">
                <a:solidFill>
                  <a:srgbClr val="2195F4"/>
                </a:solidFill>
              </a:rPr>
              <a:t>LIVE</a:t>
            </a:r>
            <a:r>
              <a:rPr spc="-254" dirty="0">
                <a:solidFill>
                  <a:srgbClr val="2195F4"/>
                </a:solidFill>
              </a:rPr>
              <a:t> </a:t>
            </a:r>
            <a:r>
              <a:rPr spc="-40" dirty="0"/>
              <a:t>DEMONSTRATION</a:t>
            </a:r>
            <a:r>
              <a:rPr spc="-25" dirty="0"/>
              <a:t> </a:t>
            </a:r>
            <a:r>
              <a:rPr spc="-20" dirty="0">
                <a:solidFill>
                  <a:srgbClr val="1F95F2"/>
                </a:solidFill>
              </a:rPr>
              <a:t>PLAN</a:t>
            </a:r>
          </a:p>
          <a:p>
            <a:pPr marL="67310">
              <a:lnSpc>
                <a:spcPct val="100000"/>
              </a:lnSpc>
              <a:spcBef>
                <a:spcPts val="265"/>
              </a:spcBef>
            </a:pPr>
            <a:r>
              <a:rPr sz="1000" dirty="0">
                <a:solidFill>
                  <a:srgbClr val="6E6E6E"/>
                </a:solidFill>
              </a:rPr>
              <a:t>Exploring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AI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B6B6B"/>
                </a:solidFill>
              </a:rPr>
              <a:t>Integration</a:t>
            </a:r>
            <a:r>
              <a:rPr sz="1000" spc="50" dirty="0">
                <a:solidFill>
                  <a:srgbClr val="6B6B6B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in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Flappy</a:t>
            </a:r>
            <a:r>
              <a:rPr sz="1000" spc="-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707070"/>
                </a:solidFill>
              </a:rPr>
              <a:t>Bird</a:t>
            </a:r>
            <a:r>
              <a:rPr sz="1000" spc="-50" dirty="0">
                <a:solidFill>
                  <a:srgbClr val="707070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Using </a:t>
            </a:r>
            <a:r>
              <a:rPr sz="1000" spc="-20" dirty="0">
                <a:solidFill>
                  <a:srgbClr val="6D6D6D"/>
                </a:solidFill>
              </a:rPr>
              <a:t>NEAT</a:t>
            </a: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96342" y="3503167"/>
            <a:ext cx="460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gameplay.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5169" y="2280157"/>
            <a:ext cx="736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4467" y="1710944"/>
            <a:ext cx="3357879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1925" indent="1270">
              <a:lnSpc>
                <a:spcPct val="113300"/>
              </a:lnSpc>
              <a:spcBef>
                <a:spcPts val="100"/>
              </a:spcBef>
            </a:pP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Discussion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enhancements</a:t>
            </a:r>
            <a:r>
              <a:rPr sz="900" spc="7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achieved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through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integration,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improving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overall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experience.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00">
              <a:latin typeface="Calibri"/>
              <a:cs typeface="Calibri"/>
            </a:endParaRPr>
          </a:p>
          <a:p>
            <a:pPr marL="40259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Hands-on</a:t>
            </a:r>
            <a:r>
              <a:rPr sz="1050" spc="-50" dirty="0">
                <a:latin typeface="Calibri"/>
                <a:cs typeface="Calibri"/>
              </a:rPr>
              <a:t> </a:t>
            </a:r>
            <a:r>
              <a:rPr sz="1050" spc="-25" dirty="0">
                <a:latin typeface="Calibri"/>
                <a:cs typeface="Calibri"/>
              </a:rPr>
              <a:t>understanding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AI</a:t>
            </a:r>
            <a:r>
              <a:rPr sz="1050" spc="5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integration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11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Flappy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Bird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050">
              <a:latin typeface="Calibri"/>
              <a:cs typeface="Calibri"/>
            </a:endParaRPr>
          </a:p>
          <a:p>
            <a:pPr marL="13970" marR="171450">
              <a:lnSpc>
                <a:spcPct val="115599"/>
              </a:lnSpc>
            </a:pP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Practical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insights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into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is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61616"/>
                </a:solidFill>
                <a:latin typeface="Calibri"/>
                <a:cs typeface="Calibri"/>
              </a:rPr>
              <a:t>embedded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within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the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mechanics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Flappy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Bird.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900">
              <a:latin typeface="Calibri"/>
              <a:cs typeface="Calibri"/>
            </a:endParaRPr>
          </a:p>
          <a:p>
            <a:pPr marL="571500">
              <a:lnSpc>
                <a:spcPct val="100000"/>
              </a:lnSpc>
              <a:tabLst>
                <a:tab pos="921385" algn="l"/>
              </a:tabLst>
            </a:pPr>
            <a:r>
              <a:rPr sz="1050" spc="-50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050" spc="-10" dirty="0">
                <a:latin typeface="Calibri"/>
                <a:cs typeface="Calibri"/>
              </a:rPr>
              <a:t>pabilities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and</a:t>
            </a:r>
            <a:r>
              <a:rPr sz="1050" spc="-8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potential</a:t>
            </a:r>
            <a:r>
              <a:rPr sz="1050" spc="-5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applications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gaming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050">
              <a:latin typeface="Calibri"/>
              <a:cs typeface="Calibri"/>
            </a:endParaRPr>
          </a:p>
          <a:p>
            <a:pPr marL="14604" marR="78740" indent="-635">
              <a:lnSpc>
                <a:spcPct val="111100"/>
              </a:lnSpc>
            </a:pP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Exploration</a:t>
            </a:r>
            <a:r>
              <a:rPr sz="900" spc="3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NEAT's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features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how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they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be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applied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across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51515"/>
                </a:solidFill>
                <a:latin typeface="Calibri"/>
                <a:cs typeface="Calibri"/>
              </a:rPr>
              <a:t>various</a:t>
            </a:r>
            <a:r>
              <a:rPr sz="900" spc="5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31313"/>
                </a:solidFill>
                <a:latin typeface="Calibri"/>
                <a:cs typeface="Calibri"/>
              </a:rPr>
              <a:t>gaming</a:t>
            </a:r>
            <a:r>
              <a:rPr sz="900" spc="40" dirty="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scenarios.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B94855-4AAE-1DEB-15DE-21F98C071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902</Words>
  <Application>Microsoft Office PowerPoint</Application>
  <PresentationFormat>Custom</PresentationFormat>
  <Paragraphs>125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MT</vt:lpstr>
      <vt:lpstr>Calibri</vt:lpstr>
      <vt:lpstr>Courier New</vt:lpstr>
      <vt:lpstr>Office Theme</vt:lpstr>
      <vt:lpstr>NEAT INFLAPPY BIRD: INTEGRATING AI IN GAMING Exploring the use of neural networks in enhancing gameplay through AI.</vt:lpstr>
      <vt:lpstr>INTRODUCTION TO NEAT INGAMING</vt:lpstr>
      <vt:lpstr>FLAPPY BIRD GAME OVERVIEW NEAT in Flappy Bird: Integrating AI in Gaming</vt:lpstr>
      <vt:lpstr>UNDERSTANDING NEAT: A TECHNICAL PERSPECTIVE</vt:lpstr>
      <vt:lpstr>IMPLEMENTING NEAT IN FLAPPY BIRD NEAT in Flappy Bird: Integrating AI in Gaming</vt:lpstr>
      <vt:lpstr>PowerPoint Presentation</vt:lpstr>
      <vt:lpstr>NORMAL PLAYERMODE: HUMANVS.AI Comparing Human Intuition and AI Learning Capabilities in Flappy Bird</vt:lpstr>
      <vt:lpstr>TRENDS IN AI GAMING FOR 2024 Exploring the Future of Gaming through AI Innovations</vt:lpstr>
      <vt:lpstr>LIVE DEMONSTRATION PLAN Exploring AI Integration in Flappy Bird Using NEAT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UJJUAL U CHUNKATH - 122132306 - MITBLR</cp:lastModifiedBy>
  <cp:revision>2</cp:revision>
  <dcterms:created xsi:type="dcterms:W3CDTF">2024-10-19T14:53:58Z</dcterms:created>
  <dcterms:modified xsi:type="dcterms:W3CDTF">2024-10-19T15:10:57Z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2024-10-19T00:00:00Z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2024-10-19T00:00:00Z</vt:filetime>
  </property>
</Properties>
</file>